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ppt/diagrams/drawing4.xml" ContentType="application/vnd.ms-office.drawingml.diagramDrawing+xml"/>
  <Override PartName="/ppt/diagrams/colors1.xml" ContentType="application/vnd.openxmlformats-officedocument.drawingml.diagramColor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diagrams/drawing2.xml" ContentType="application/vnd.ms-office.drawingml.diagramDrawing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quickStyle3.xml" ContentType="application/vnd.openxmlformats-officedocument.drawingml.diagramStyle+xml"/>
  <Override PartName="/ppt/diagrams/layout4.xml" ContentType="application/vnd.openxmlformats-officedocument.drawingml.diagramLayout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diagrams/data3.xml" ContentType="application/vnd.openxmlformats-officedocument.drawingml.diagramData+xml"/>
  <Override PartName="/ppt/notesSlides/notesSlide1.xml" ContentType="application/vnd.openxmlformats-officedocument.presentationml.notesSlide+xml"/>
  <Override PartName="/ppt/diagrams/quickStyle1.xml" ContentType="application/vnd.openxmlformats-officedocument.drawingml.diagramStyl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diagrams/quickStyle5.xml" ContentType="application/vnd.openxmlformats-officedocument.drawingml.diagramStyl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diagrams/colors4.xml" ContentType="application/vnd.openxmlformats-officedocument.drawingml.diagramColors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3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diagrams/quickStyle4.xml" ContentType="application/vnd.openxmlformats-officedocument.drawingml.diagramStyle+xml"/>
  <Override PartName="/ppt/diagrams/drawing3.xml" ContentType="application/vnd.ms-office.drawingml.diagramDrawing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slideLayouts/slideLayout1.xml" ContentType="application/vnd.openxmlformats-officedocument.presentationml.slideLayout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diagrams/colors5.xml" ContentType="application/vnd.openxmlformats-officedocument.drawingml.diagramColors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diagrams/layout3.xml" ContentType="application/vnd.openxmlformats-officedocument.drawingml.diagramLayout+xml"/>
  <Override PartName="/ppt/slides/slide32.xml" ContentType="application/vnd.openxmlformats-officedocument.presentationml.slide+xml"/>
  <Override PartName="/ppt/diagrams/colors2.xml" ContentType="application/vnd.openxmlformats-officedocument.drawingml.diagramColor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aveSubsetFonts="1" autoCompressPictures="0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83" r:id="rId4"/>
    <p:sldId id="258" r:id="rId5"/>
    <p:sldId id="259" r:id="rId6"/>
    <p:sldId id="260" r:id="rId7"/>
    <p:sldId id="305" r:id="rId8"/>
    <p:sldId id="261" r:id="rId9"/>
    <p:sldId id="262" r:id="rId10"/>
    <p:sldId id="263" r:id="rId11"/>
    <p:sldId id="306" r:id="rId12"/>
    <p:sldId id="316" r:id="rId13"/>
    <p:sldId id="307" r:id="rId14"/>
    <p:sldId id="299" r:id="rId15"/>
    <p:sldId id="309" r:id="rId16"/>
    <p:sldId id="264" r:id="rId17"/>
    <p:sldId id="310" r:id="rId18"/>
    <p:sldId id="298" r:id="rId19"/>
    <p:sldId id="311" r:id="rId20"/>
    <p:sldId id="300" r:id="rId21"/>
    <p:sldId id="312" r:id="rId22"/>
    <p:sldId id="301" r:id="rId23"/>
    <p:sldId id="302" r:id="rId24"/>
    <p:sldId id="303" r:id="rId25"/>
    <p:sldId id="313" r:id="rId26"/>
    <p:sldId id="266" r:id="rId27"/>
    <p:sldId id="267" r:id="rId28"/>
    <p:sldId id="314" r:id="rId29"/>
    <p:sldId id="268" r:id="rId30"/>
    <p:sldId id="269" r:id="rId31"/>
    <p:sldId id="270" r:id="rId32"/>
    <p:sldId id="315" r:id="rId33"/>
    <p:sldId id="271" r:id="rId34"/>
    <p:sldId id="272" r:id="rId35"/>
    <p:sldId id="273" r:id="rId36"/>
    <p:sldId id="277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2216" autoAdjust="0"/>
    <p:restoredTop sz="95357" autoAdjust="0"/>
  </p:normalViewPr>
  <p:slideViewPr>
    <p:cSldViewPr snapToObjects="1">
      <p:cViewPr>
        <p:scale>
          <a:sx n="100" d="100"/>
          <a:sy n="100" d="100"/>
        </p:scale>
        <p:origin x="-15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viewProps" Target="view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ableStyles" Target="tableStyles.xml"/><Relationship Id="rId4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877A5-FE3A-FA41-BF37-4D5A3203E6CF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3794AC-38EB-FF4D-8442-9EDAAB039BD4}">
      <dgm:prSet phldrT="[Text]"/>
      <dgm:spPr/>
      <dgm:t>
        <a:bodyPr/>
        <a:lstStyle/>
        <a:p>
          <a:r>
            <a:rPr lang="fr-FR" b="1" u="none" dirty="0" smtClean="0"/>
            <a:t>Un encadrement réglementaire</a:t>
          </a:r>
          <a:endParaRPr lang="en-US" u="none" dirty="0"/>
        </a:p>
      </dgm:t>
    </dgm:pt>
    <dgm:pt modelId="{C61D6698-1CBC-7B49-85C1-CFA8E1E9DD88}" type="parTrans" cxnId="{75D8E1E6-A2E8-394F-9D12-DC2F449EB45F}">
      <dgm:prSet/>
      <dgm:spPr/>
      <dgm:t>
        <a:bodyPr/>
        <a:lstStyle/>
        <a:p>
          <a:endParaRPr lang="en-US"/>
        </a:p>
      </dgm:t>
    </dgm:pt>
    <dgm:pt modelId="{FF6F6140-778B-074A-84EC-19E6B9DBC80E}" type="sibTrans" cxnId="{75D8E1E6-A2E8-394F-9D12-DC2F449EB45F}">
      <dgm:prSet/>
      <dgm:spPr/>
      <dgm:t>
        <a:bodyPr/>
        <a:lstStyle/>
        <a:p>
          <a:endParaRPr lang="en-US"/>
        </a:p>
      </dgm:t>
    </dgm:pt>
    <dgm:pt modelId="{A3109D52-994F-9C4B-88AE-1444FE49BA3B}">
      <dgm:prSet phldrT="[Text]"/>
      <dgm:spPr/>
      <dgm:t>
        <a:bodyPr/>
        <a:lstStyle/>
        <a:p>
          <a:r>
            <a:rPr lang="fr-FR" dirty="0" smtClean="0"/>
            <a:t>Les agences de notation doivent être supervisées et leurs méthodes doivent être inspectées par le régulateur</a:t>
          </a:r>
          <a:endParaRPr lang="en-US" dirty="0"/>
        </a:p>
      </dgm:t>
    </dgm:pt>
    <dgm:pt modelId="{2E4CD089-3DCA-FC44-99A0-131716C3BD32}" type="parTrans" cxnId="{75AA5991-4EAB-C244-BE4E-5FB5616E406B}">
      <dgm:prSet/>
      <dgm:spPr/>
      <dgm:t>
        <a:bodyPr/>
        <a:lstStyle/>
        <a:p>
          <a:endParaRPr lang="en-US"/>
        </a:p>
      </dgm:t>
    </dgm:pt>
    <dgm:pt modelId="{A039F798-D710-5343-AC57-1A756BD383E3}" type="sibTrans" cxnId="{75AA5991-4EAB-C244-BE4E-5FB5616E406B}">
      <dgm:prSet/>
      <dgm:spPr/>
      <dgm:t>
        <a:bodyPr/>
        <a:lstStyle/>
        <a:p>
          <a:endParaRPr lang="en-US"/>
        </a:p>
      </dgm:t>
    </dgm:pt>
    <dgm:pt modelId="{169E0734-817C-0C41-8F7E-65A7E74BDC32}">
      <dgm:prSet phldrT="[Text]"/>
      <dgm:spPr/>
      <dgm:t>
        <a:bodyPr/>
        <a:lstStyle/>
        <a:p>
          <a:r>
            <a:rPr lang="fr-FR" dirty="0" smtClean="0"/>
            <a:t>Traiter les problèmes de conflits d’intérêts</a:t>
          </a:r>
          <a:endParaRPr lang="en-US" dirty="0"/>
        </a:p>
      </dgm:t>
    </dgm:pt>
    <dgm:pt modelId="{7F37BB71-7DF6-FB41-8134-BFBE8ECF02E3}" type="parTrans" cxnId="{4D35D2DB-146A-FB45-9A7F-AB26577763BE}">
      <dgm:prSet/>
      <dgm:spPr/>
      <dgm:t>
        <a:bodyPr/>
        <a:lstStyle/>
        <a:p>
          <a:endParaRPr lang="en-US"/>
        </a:p>
      </dgm:t>
    </dgm:pt>
    <dgm:pt modelId="{2CD6A959-7151-3649-AE84-0BD8D282FB92}" type="sibTrans" cxnId="{4D35D2DB-146A-FB45-9A7F-AB26577763BE}">
      <dgm:prSet/>
      <dgm:spPr/>
      <dgm:t>
        <a:bodyPr/>
        <a:lstStyle/>
        <a:p>
          <a:endParaRPr lang="en-US"/>
        </a:p>
      </dgm:t>
    </dgm:pt>
    <dgm:pt modelId="{BDAA6511-32A9-BD4F-A176-2392D9DE73AB}">
      <dgm:prSet/>
      <dgm:spPr/>
      <dgm:t>
        <a:bodyPr/>
        <a:lstStyle/>
        <a:p>
          <a:r>
            <a:rPr lang="fr-FR" b="1" u="none" dirty="0" smtClean="0"/>
            <a:t>Modification du modèle de rémunération</a:t>
          </a:r>
          <a:r>
            <a:rPr lang="fr-FR" u="none" dirty="0" smtClean="0"/>
            <a:t> </a:t>
          </a:r>
          <a:endParaRPr lang="fr-FR" u="none" dirty="0"/>
        </a:p>
      </dgm:t>
    </dgm:pt>
    <dgm:pt modelId="{EA40ACBA-11BA-E244-8530-1E9B03BE03CE}" type="parTrans" cxnId="{0D327B1A-BB33-4646-A6EF-8BDAA222E359}">
      <dgm:prSet/>
      <dgm:spPr/>
      <dgm:t>
        <a:bodyPr/>
        <a:lstStyle/>
        <a:p>
          <a:endParaRPr lang="en-US"/>
        </a:p>
      </dgm:t>
    </dgm:pt>
    <dgm:pt modelId="{7376E172-494D-6640-AAAA-6D350BE512CA}" type="sibTrans" cxnId="{0D327B1A-BB33-4646-A6EF-8BDAA222E359}">
      <dgm:prSet/>
      <dgm:spPr/>
      <dgm:t>
        <a:bodyPr/>
        <a:lstStyle/>
        <a:p>
          <a:endParaRPr lang="en-US"/>
        </a:p>
      </dgm:t>
    </dgm:pt>
    <dgm:pt modelId="{75F3C3D0-6830-5347-8610-CFBFAE4AF297}">
      <dgm:prSet/>
      <dgm:spPr/>
      <dgm:t>
        <a:bodyPr/>
        <a:lstStyle/>
        <a:p>
          <a:r>
            <a:rPr lang="fr-FR" b="1" u="none" dirty="0" smtClean="0"/>
            <a:t>Modification de la méthodologie d’évaluation</a:t>
          </a:r>
          <a:r>
            <a:rPr lang="fr-FR" u="none" dirty="0" smtClean="0"/>
            <a:t> </a:t>
          </a:r>
          <a:endParaRPr lang="fr-FR" u="none" dirty="0"/>
        </a:p>
      </dgm:t>
    </dgm:pt>
    <dgm:pt modelId="{5DEE8677-84BF-D04C-B6A4-C67EFDB31F56}" type="parTrans" cxnId="{C0682758-8809-FD40-B1AC-5ED4CC0B3F14}">
      <dgm:prSet/>
      <dgm:spPr/>
      <dgm:t>
        <a:bodyPr/>
        <a:lstStyle/>
        <a:p>
          <a:endParaRPr lang="en-US"/>
        </a:p>
      </dgm:t>
    </dgm:pt>
    <dgm:pt modelId="{97C5FAB1-7727-7D4A-9188-9A5CC014051C}" type="sibTrans" cxnId="{C0682758-8809-FD40-B1AC-5ED4CC0B3F14}">
      <dgm:prSet/>
      <dgm:spPr/>
      <dgm:t>
        <a:bodyPr/>
        <a:lstStyle/>
        <a:p>
          <a:endParaRPr lang="en-US"/>
        </a:p>
      </dgm:t>
    </dgm:pt>
    <dgm:pt modelId="{E0B74354-45F3-BB43-8AE6-373981137407}">
      <dgm:prSet/>
      <dgm:spPr/>
      <dgm:t>
        <a:bodyPr/>
        <a:lstStyle/>
        <a:p>
          <a:r>
            <a:rPr lang="fr-FR" dirty="0" smtClean="0"/>
            <a:t> Echelle différente pour les produits structurés et prise en compte des risques de liquidité dans la notation</a:t>
          </a:r>
          <a:endParaRPr lang="en-US" dirty="0"/>
        </a:p>
      </dgm:t>
    </dgm:pt>
    <dgm:pt modelId="{87608E1B-B95A-4A4D-81D1-8894BE0B2522}" type="parTrans" cxnId="{67C85FD1-164A-EC4A-9F5C-863BCEC2F82A}">
      <dgm:prSet/>
      <dgm:spPr/>
      <dgm:t>
        <a:bodyPr/>
        <a:lstStyle/>
        <a:p>
          <a:endParaRPr lang="en-US"/>
        </a:p>
      </dgm:t>
    </dgm:pt>
    <dgm:pt modelId="{C513E5FB-ECFD-5342-ABC8-CA5A42B2FDBF}" type="sibTrans" cxnId="{67C85FD1-164A-EC4A-9F5C-863BCEC2F82A}">
      <dgm:prSet/>
      <dgm:spPr/>
      <dgm:t>
        <a:bodyPr/>
        <a:lstStyle/>
        <a:p>
          <a:endParaRPr lang="en-US"/>
        </a:p>
      </dgm:t>
    </dgm:pt>
    <dgm:pt modelId="{694B6758-E162-A747-9DAD-C9AEDD22E42B}" type="pres">
      <dgm:prSet presAssocID="{228877A5-FE3A-FA41-BF37-4D5A3203E6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0A143D-5635-5849-86FC-70DADCB2799E}" type="pres">
      <dgm:prSet presAssocID="{713794AC-38EB-FF4D-8442-9EDAAB039BD4}" presName="composite" presStyleCnt="0"/>
      <dgm:spPr/>
    </dgm:pt>
    <dgm:pt modelId="{458B446D-3E20-0B44-AF26-924FF0988FD8}" type="pres">
      <dgm:prSet presAssocID="{713794AC-38EB-FF4D-8442-9EDAAB039BD4}" presName="parTx" presStyleLbl="alignNode1" presStyleIdx="0" presStyleCnt="3" custLinFactNeighborX="-103" custLinFactNeighborY="-6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263C1-ED11-ED47-88F1-DCF59D336DDD}" type="pres">
      <dgm:prSet presAssocID="{713794AC-38EB-FF4D-8442-9EDAAB039BD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146C0-68AB-154B-9B21-6CCFABF1F90F}" type="pres">
      <dgm:prSet presAssocID="{FF6F6140-778B-074A-84EC-19E6B9DBC80E}" presName="space" presStyleCnt="0"/>
      <dgm:spPr/>
    </dgm:pt>
    <dgm:pt modelId="{C7765338-0F68-8B40-96CA-418DDC169402}" type="pres">
      <dgm:prSet presAssocID="{BDAA6511-32A9-BD4F-A176-2392D9DE73AB}" presName="composite" presStyleCnt="0"/>
      <dgm:spPr/>
    </dgm:pt>
    <dgm:pt modelId="{5F574238-FDD7-AE4C-ADB5-740A122A6B42}" type="pres">
      <dgm:prSet presAssocID="{BDAA6511-32A9-BD4F-A176-2392D9DE73AB}" presName="parTx" presStyleLbl="alignNode1" presStyleIdx="1" presStyleCnt="3" custLinFactNeighborX="0" custLinFactNeighborY="-6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30ADB-E31A-6B44-B81D-E26A6BADF0BD}" type="pres">
      <dgm:prSet presAssocID="{BDAA6511-32A9-BD4F-A176-2392D9DE73A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E214A-1391-7E44-80AD-6549806FF23A}" type="pres">
      <dgm:prSet presAssocID="{7376E172-494D-6640-AAAA-6D350BE512CA}" presName="space" presStyleCnt="0"/>
      <dgm:spPr/>
    </dgm:pt>
    <dgm:pt modelId="{07D4F84C-2879-7F45-A768-B18E50DEFE86}" type="pres">
      <dgm:prSet presAssocID="{75F3C3D0-6830-5347-8610-CFBFAE4AF297}" presName="composite" presStyleCnt="0"/>
      <dgm:spPr/>
    </dgm:pt>
    <dgm:pt modelId="{4A06F5B5-BFBD-D142-AB91-D7F9F8356E12}" type="pres">
      <dgm:prSet presAssocID="{75F3C3D0-6830-5347-8610-CFBFAE4AF297}" presName="parTx" presStyleLbl="alignNode1" presStyleIdx="2" presStyleCnt="3" custLinFactNeighborX="103" custLinFactNeighborY="-6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955E7-5EBC-B64E-8CC5-28AF4706E6DF}" type="pres">
      <dgm:prSet presAssocID="{75F3C3D0-6830-5347-8610-CFBFAE4AF29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682758-8809-FD40-B1AC-5ED4CC0B3F14}" srcId="{228877A5-FE3A-FA41-BF37-4D5A3203E6CF}" destId="{75F3C3D0-6830-5347-8610-CFBFAE4AF297}" srcOrd="2" destOrd="0" parTransId="{5DEE8677-84BF-D04C-B6A4-C67EFDB31F56}" sibTransId="{97C5FAB1-7727-7D4A-9188-9A5CC014051C}"/>
    <dgm:cxn modelId="{0D327B1A-BB33-4646-A6EF-8BDAA222E359}" srcId="{228877A5-FE3A-FA41-BF37-4D5A3203E6CF}" destId="{BDAA6511-32A9-BD4F-A176-2392D9DE73AB}" srcOrd="1" destOrd="0" parTransId="{EA40ACBA-11BA-E244-8530-1E9B03BE03CE}" sibTransId="{7376E172-494D-6640-AAAA-6D350BE512CA}"/>
    <dgm:cxn modelId="{4D35D2DB-146A-FB45-9A7F-AB26577763BE}" srcId="{BDAA6511-32A9-BD4F-A176-2392D9DE73AB}" destId="{169E0734-817C-0C41-8F7E-65A7E74BDC32}" srcOrd="0" destOrd="0" parTransId="{7F37BB71-7DF6-FB41-8134-BFBE8ECF02E3}" sibTransId="{2CD6A959-7151-3649-AE84-0BD8D282FB92}"/>
    <dgm:cxn modelId="{34F2D582-DF8D-C94C-8F41-192E032B5471}" type="presOf" srcId="{A3109D52-994F-9C4B-88AE-1444FE49BA3B}" destId="{E30263C1-ED11-ED47-88F1-DCF59D336DDD}" srcOrd="0" destOrd="0" presId="urn:microsoft.com/office/officeart/2005/8/layout/hList1"/>
    <dgm:cxn modelId="{E9A1A9AF-588D-8242-AFE1-C95B720B7E94}" type="presOf" srcId="{228877A5-FE3A-FA41-BF37-4D5A3203E6CF}" destId="{694B6758-E162-A747-9DAD-C9AEDD22E42B}" srcOrd="0" destOrd="0" presId="urn:microsoft.com/office/officeart/2005/8/layout/hList1"/>
    <dgm:cxn modelId="{75D8E1E6-A2E8-394F-9D12-DC2F449EB45F}" srcId="{228877A5-FE3A-FA41-BF37-4D5A3203E6CF}" destId="{713794AC-38EB-FF4D-8442-9EDAAB039BD4}" srcOrd="0" destOrd="0" parTransId="{C61D6698-1CBC-7B49-85C1-CFA8E1E9DD88}" sibTransId="{FF6F6140-778B-074A-84EC-19E6B9DBC80E}"/>
    <dgm:cxn modelId="{EF959EF9-C821-8E4F-9105-F93A0EB0A6C8}" type="presOf" srcId="{169E0734-817C-0C41-8F7E-65A7E74BDC32}" destId="{72630ADB-E31A-6B44-B81D-E26A6BADF0BD}" srcOrd="0" destOrd="0" presId="urn:microsoft.com/office/officeart/2005/8/layout/hList1"/>
    <dgm:cxn modelId="{B85B4541-CE56-4C46-BF4C-AC8E723291BC}" type="presOf" srcId="{713794AC-38EB-FF4D-8442-9EDAAB039BD4}" destId="{458B446D-3E20-0B44-AF26-924FF0988FD8}" srcOrd="0" destOrd="0" presId="urn:microsoft.com/office/officeart/2005/8/layout/hList1"/>
    <dgm:cxn modelId="{9B8DED69-F604-0A46-A005-011CAAFE0178}" type="presOf" srcId="{BDAA6511-32A9-BD4F-A176-2392D9DE73AB}" destId="{5F574238-FDD7-AE4C-ADB5-740A122A6B42}" srcOrd="0" destOrd="0" presId="urn:microsoft.com/office/officeart/2005/8/layout/hList1"/>
    <dgm:cxn modelId="{67C85FD1-164A-EC4A-9F5C-863BCEC2F82A}" srcId="{75F3C3D0-6830-5347-8610-CFBFAE4AF297}" destId="{E0B74354-45F3-BB43-8AE6-373981137407}" srcOrd="0" destOrd="0" parTransId="{87608E1B-B95A-4A4D-81D1-8894BE0B2522}" sibTransId="{C513E5FB-ECFD-5342-ABC8-CA5A42B2FDBF}"/>
    <dgm:cxn modelId="{75AA5991-4EAB-C244-BE4E-5FB5616E406B}" srcId="{713794AC-38EB-FF4D-8442-9EDAAB039BD4}" destId="{A3109D52-994F-9C4B-88AE-1444FE49BA3B}" srcOrd="0" destOrd="0" parTransId="{2E4CD089-3DCA-FC44-99A0-131716C3BD32}" sibTransId="{A039F798-D710-5343-AC57-1A756BD383E3}"/>
    <dgm:cxn modelId="{7620E66D-F5B9-3B45-BC28-B6FCB6F5BE5B}" type="presOf" srcId="{75F3C3D0-6830-5347-8610-CFBFAE4AF297}" destId="{4A06F5B5-BFBD-D142-AB91-D7F9F8356E12}" srcOrd="0" destOrd="0" presId="urn:microsoft.com/office/officeart/2005/8/layout/hList1"/>
    <dgm:cxn modelId="{E601B292-0743-A347-9298-98050ACABBBB}" type="presOf" srcId="{E0B74354-45F3-BB43-8AE6-373981137407}" destId="{AF6955E7-5EBC-B64E-8CC5-28AF4706E6DF}" srcOrd="0" destOrd="0" presId="urn:microsoft.com/office/officeart/2005/8/layout/hList1"/>
    <dgm:cxn modelId="{77F59096-D3D4-3B49-B047-CE471F26079F}" type="presParOf" srcId="{694B6758-E162-A747-9DAD-C9AEDD22E42B}" destId="{620A143D-5635-5849-86FC-70DADCB2799E}" srcOrd="0" destOrd="0" presId="urn:microsoft.com/office/officeart/2005/8/layout/hList1"/>
    <dgm:cxn modelId="{E2691025-5DC1-D744-96FF-D0AAEE362594}" type="presParOf" srcId="{620A143D-5635-5849-86FC-70DADCB2799E}" destId="{458B446D-3E20-0B44-AF26-924FF0988FD8}" srcOrd="0" destOrd="0" presId="urn:microsoft.com/office/officeart/2005/8/layout/hList1"/>
    <dgm:cxn modelId="{8C2628A8-4AE7-7041-9E4E-29F125144EA9}" type="presParOf" srcId="{620A143D-5635-5849-86FC-70DADCB2799E}" destId="{E30263C1-ED11-ED47-88F1-DCF59D336DDD}" srcOrd="1" destOrd="0" presId="urn:microsoft.com/office/officeart/2005/8/layout/hList1"/>
    <dgm:cxn modelId="{BA1E5059-2ABF-9B4E-86E6-ACB71BE0BC34}" type="presParOf" srcId="{694B6758-E162-A747-9DAD-C9AEDD22E42B}" destId="{04D146C0-68AB-154B-9B21-6CCFABF1F90F}" srcOrd="1" destOrd="0" presId="urn:microsoft.com/office/officeart/2005/8/layout/hList1"/>
    <dgm:cxn modelId="{2CA32CDC-54BA-7F41-801C-3C52E9770B44}" type="presParOf" srcId="{694B6758-E162-A747-9DAD-C9AEDD22E42B}" destId="{C7765338-0F68-8B40-96CA-418DDC169402}" srcOrd="2" destOrd="0" presId="urn:microsoft.com/office/officeart/2005/8/layout/hList1"/>
    <dgm:cxn modelId="{3F052012-D7E3-B241-82AF-37F17039FB95}" type="presParOf" srcId="{C7765338-0F68-8B40-96CA-418DDC169402}" destId="{5F574238-FDD7-AE4C-ADB5-740A122A6B42}" srcOrd="0" destOrd="0" presId="urn:microsoft.com/office/officeart/2005/8/layout/hList1"/>
    <dgm:cxn modelId="{241C879B-7FC8-2748-A21E-275B1D26EA41}" type="presParOf" srcId="{C7765338-0F68-8B40-96CA-418DDC169402}" destId="{72630ADB-E31A-6B44-B81D-E26A6BADF0BD}" srcOrd="1" destOrd="0" presId="urn:microsoft.com/office/officeart/2005/8/layout/hList1"/>
    <dgm:cxn modelId="{D4DB3A2E-933B-804C-9462-FBE6B216C656}" type="presParOf" srcId="{694B6758-E162-A747-9DAD-C9AEDD22E42B}" destId="{9AAE214A-1391-7E44-80AD-6549806FF23A}" srcOrd="3" destOrd="0" presId="urn:microsoft.com/office/officeart/2005/8/layout/hList1"/>
    <dgm:cxn modelId="{783B6CE9-CCCE-7C4A-A82A-9B81224989EA}" type="presParOf" srcId="{694B6758-E162-A747-9DAD-C9AEDD22E42B}" destId="{07D4F84C-2879-7F45-A768-B18E50DEFE86}" srcOrd="4" destOrd="0" presId="urn:microsoft.com/office/officeart/2005/8/layout/hList1"/>
    <dgm:cxn modelId="{9B8E2CC5-D07E-B04F-A2CE-F1F170D068F0}" type="presParOf" srcId="{07D4F84C-2879-7F45-A768-B18E50DEFE86}" destId="{4A06F5B5-BFBD-D142-AB91-D7F9F8356E12}" srcOrd="0" destOrd="0" presId="urn:microsoft.com/office/officeart/2005/8/layout/hList1"/>
    <dgm:cxn modelId="{B93D1DCA-5535-3747-9FC0-245A487E82AF}" type="presParOf" srcId="{07D4F84C-2879-7F45-A768-B18E50DEFE86}" destId="{AF6955E7-5EBC-B64E-8CC5-28AF4706E6DF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9F129-69F5-2F49-81F3-748040881BA1}" type="doc">
      <dgm:prSet loTypeId="urn:microsoft.com/office/officeart/2005/8/layout/matrix1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2321A9-4D50-C74F-93AA-501B69336C49}">
      <dgm:prSet custT="1"/>
      <dgm:spPr/>
      <dgm:t>
        <a:bodyPr/>
        <a:lstStyle/>
        <a:p>
          <a:pPr rtl="0"/>
          <a:r>
            <a:rPr lang="en-US" sz="1800" dirty="0" err="1" smtClean="0"/>
            <a:t>Réglementation</a:t>
          </a:r>
          <a:r>
            <a:rPr lang="en-US" sz="1800" dirty="0" smtClean="0"/>
            <a:t> de </a:t>
          </a:r>
          <a:r>
            <a:rPr lang="en-US" sz="1800" dirty="0" err="1" smtClean="0"/>
            <a:t>l’Union</a:t>
          </a:r>
          <a:r>
            <a:rPr lang="en-US" sz="1800" dirty="0" smtClean="0"/>
            <a:t> </a:t>
          </a:r>
          <a:r>
            <a:rPr lang="en-US" sz="1800" dirty="0" err="1" smtClean="0"/>
            <a:t>Européenne</a:t>
          </a:r>
          <a:endParaRPr lang="en-US" sz="1800" dirty="0"/>
        </a:p>
      </dgm:t>
    </dgm:pt>
    <dgm:pt modelId="{B6D28C9B-8810-EA43-A375-C8431C244B84}" type="parTrans" cxnId="{6F7086A4-94BD-BC46-8341-F955609A2E65}">
      <dgm:prSet/>
      <dgm:spPr/>
      <dgm:t>
        <a:bodyPr/>
        <a:lstStyle/>
        <a:p>
          <a:endParaRPr lang="en-US"/>
        </a:p>
      </dgm:t>
    </dgm:pt>
    <dgm:pt modelId="{8C81B6C1-3ED4-2545-955C-10A0CD315022}" type="sibTrans" cxnId="{6F7086A4-94BD-BC46-8341-F955609A2E65}">
      <dgm:prSet/>
      <dgm:spPr/>
      <dgm:t>
        <a:bodyPr/>
        <a:lstStyle/>
        <a:p>
          <a:endParaRPr lang="en-US"/>
        </a:p>
      </dgm:t>
    </dgm:pt>
    <dgm:pt modelId="{40C30FAF-E735-7244-9184-5571A4CB68CD}">
      <dgm:prSet/>
      <dgm:spPr/>
      <dgm:t>
        <a:bodyPr/>
        <a:lstStyle/>
        <a:p>
          <a:pPr algn="ctr" rtl="0"/>
          <a:r>
            <a:rPr lang="en-US" u="sng" dirty="0" err="1" smtClean="0"/>
            <a:t>Améliorer</a:t>
          </a:r>
          <a:r>
            <a:rPr lang="en-US" u="sng" dirty="0" smtClean="0"/>
            <a:t> </a:t>
          </a:r>
          <a:r>
            <a:rPr lang="en-US" u="sng" dirty="0" err="1" smtClean="0"/>
            <a:t>l’indépendance</a:t>
          </a:r>
          <a:r>
            <a:rPr lang="en-US" u="sng" dirty="0" smtClean="0"/>
            <a:t> </a:t>
          </a:r>
        </a:p>
        <a:p>
          <a:pPr algn="l" rtl="0"/>
          <a:r>
            <a:rPr lang="en-US" dirty="0" smtClean="0"/>
            <a:t>- Un </a:t>
          </a:r>
          <a:r>
            <a:rPr lang="en-US" dirty="0" err="1" smtClean="0"/>
            <a:t>mécanisme</a:t>
          </a:r>
          <a:r>
            <a:rPr lang="en-US" dirty="0" smtClean="0"/>
            <a:t> rotation des </a:t>
          </a:r>
          <a:r>
            <a:rPr lang="en-US" dirty="0" err="1" smtClean="0"/>
            <a:t>analystes</a:t>
          </a:r>
          <a:r>
            <a:rPr lang="en-US" dirty="0" smtClean="0"/>
            <a:t> et les </a:t>
          </a:r>
          <a:r>
            <a:rPr lang="en-US" dirty="0" err="1" smtClean="0"/>
            <a:t>personnes</a:t>
          </a:r>
          <a:r>
            <a:rPr lang="en-US" dirty="0" smtClean="0"/>
            <a:t> </a:t>
          </a:r>
          <a:r>
            <a:rPr lang="en-US" dirty="0" err="1" smtClean="0"/>
            <a:t>responsables</a:t>
          </a:r>
          <a:r>
            <a:rPr lang="en-US" dirty="0" smtClean="0"/>
            <a:t> de </a:t>
          </a:r>
          <a:r>
            <a:rPr lang="en-US" dirty="0" err="1" smtClean="0"/>
            <a:t>l’approbation</a:t>
          </a:r>
          <a:r>
            <a:rPr lang="en-US" dirty="0" smtClean="0"/>
            <a:t> des notations : </a:t>
          </a:r>
          <a:r>
            <a:rPr lang="en-US" dirty="0" err="1" smtClean="0"/>
            <a:t>éviter</a:t>
          </a:r>
          <a:r>
            <a:rPr lang="en-US" dirty="0" smtClean="0"/>
            <a:t> tout </a:t>
          </a:r>
          <a:r>
            <a:rPr lang="en-US" dirty="0" err="1" smtClean="0"/>
            <a:t>conflit</a:t>
          </a:r>
          <a:r>
            <a:rPr lang="en-US" dirty="0" smtClean="0"/>
            <a:t> </a:t>
          </a:r>
          <a:r>
            <a:rPr lang="en-US" dirty="0" err="1" smtClean="0"/>
            <a:t>d’intérêt</a:t>
          </a:r>
          <a:endParaRPr lang="en-US" dirty="0"/>
        </a:p>
      </dgm:t>
    </dgm:pt>
    <dgm:pt modelId="{E27DDC1C-24E5-0740-894D-D3A7435F298E}" type="parTrans" cxnId="{71B0E7C1-D92E-BB4E-8C82-418F4D625C73}">
      <dgm:prSet/>
      <dgm:spPr/>
      <dgm:t>
        <a:bodyPr/>
        <a:lstStyle/>
        <a:p>
          <a:endParaRPr lang="en-US"/>
        </a:p>
      </dgm:t>
    </dgm:pt>
    <dgm:pt modelId="{8BD26C5A-8A70-EE48-92A1-4DDEF8834AB5}" type="sibTrans" cxnId="{71B0E7C1-D92E-BB4E-8C82-418F4D625C73}">
      <dgm:prSet/>
      <dgm:spPr/>
      <dgm:t>
        <a:bodyPr/>
        <a:lstStyle/>
        <a:p>
          <a:endParaRPr lang="en-US"/>
        </a:p>
      </dgm:t>
    </dgm:pt>
    <dgm:pt modelId="{1B1736DA-4C27-1846-857B-AB3809F1F794}">
      <dgm:prSet/>
      <dgm:spPr/>
      <dgm:t>
        <a:bodyPr/>
        <a:lstStyle/>
        <a:p>
          <a:pPr algn="ctr" rtl="0"/>
          <a:r>
            <a:rPr lang="fr-FR" u="sng" dirty="0" smtClean="0"/>
            <a:t>Améliorer la transparence :</a:t>
          </a:r>
        </a:p>
        <a:p>
          <a:pPr algn="l" rtl="0"/>
          <a:r>
            <a:rPr lang="fr-FR" dirty="0" smtClean="0"/>
            <a:t>- Divulguer publiquement les méthodes de notation</a:t>
          </a:r>
        </a:p>
        <a:p>
          <a:pPr algn="l" rtl="0"/>
          <a:r>
            <a:rPr lang="fr-FR" dirty="0" smtClean="0"/>
            <a:t>- Garantir que toutes les informations utilisées sont d’une qualité suffisante et proviennent de </a:t>
          </a:r>
          <a:r>
            <a:rPr lang="fr-FR" dirty="0" smtClean="0"/>
            <a:t>sources </a:t>
          </a:r>
          <a:r>
            <a:rPr lang="fr-FR" dirty="0" smtClean="0"/>
            <a:t>fiables</a:t>
          </a:r>
          <a:endParaRPr lang="fr-FR" dirty="0"/>
        </a:p>
      </dgm:t>
    </dgm:pt>
    <dgm:pt modelId="{CC6EF86E-0154-2A42-BBFF-2C28412228AA}" type="parTrans" cxnId="{4290292A-B675-4E42-A69E-1D1A624D3880}">
      <dgm:prSet/>
      <dgm:spPr/>
      <dgm:t>
        <a:bodyPr/>
        <a:lstStyle/>
        <a:p>
          <a:endParaRPr lang="en-US"/>
        </a:p>
      </dgm:t>
    </dgm:pt>
    <dgm:pt modelId="{BD1580EA-7971-2543-816F-62823751EA24}" type="sibTrans" cxnId="{4290292A-B675-4E42-A69E-1D1A624D3880}">
      <dgm:prSet/>
      <dgm:spPr/>
      <dgm:t>
        <a:bodyPr/>
        <a:lstStyle/>
        <a:p>
          <a:endParaRPr lang="en-US"/>
        </a:p>
      </dgm:t>
    </dgm:pt>
    <dgm:pt modelId="{968B23A5-B49F-8348-97F7-E0351C768306}">
      <dgm:prSet/>
      <dgm:spPr/>
      <dgm:t>
        <a:bodyPr/>
        <a:lstStyle/>
        <a:p>
          <a:pPr algn="ctr" rtl="0"/>
          <a:r>
            <a:rPr lang="fr-FR" u="sng" dirty="0" smtClean="0"/>
            <a:t>les produits structurés</a:t>
          </a:r>
        </a:p>
        <a:p>
          <a:pPr algn="l" rtl="0"/>
          <a:r>
            <a:rPr lang="fr-FR" dirty="0" smtClean="0"/>
            <a:t>- Recourir à différentes catégories de notation </a:t>
          </a:r>
        </a:p>
        <a:p>
          <a:pPr algn="l" rtl="0"/>
          <a:r>
            <a:rPr lang="fr-FR" dirty="0" smtClean="0"/>
            <a:t>- Fournir des informations supplémentaires sur les différentes caractéristiques de ces produits en matière de risque.</a:t>
          </a:r>
          <a:endParaRPr lang="fr-FR" dirty="0"/>
        </a:p>
      </dgm:t>
    </dgm:pt>
    <dgm:pt modelId="{2DABD0F4-7986-E244-AFA8-E095DCC9714A}" type="parTrans" cxnId="{A513C842-BEF1-884C-93DE-8E0985653BDC}">
      <dgm:prSet/>
      <dgm:spPr/>
      <dgm:t>
        <a:bodyPr/>
        <a:lstStyle/>
        <a:p>
          <a:endParaRPr lang="en-US"/>
        </a:p>
      </dgm:t>
    </dgm:pt>
    <dgm:pt modelId="{F464E0FA-DC64-C94B-B5EC-2D53B24C6580}" type="sibTrans" cxnId="{A513C842-BEF1-884C-93DE-8E0985653BDC}">
      <dgm:prSet/>
      <dgm:spPr/>
      <dgm:t>
        <a:bodyPr/>
        <a:lstStyle/>
        <a:p>
          <a:endParaRPr lang="en-US"/>
        </a:p>
      </dgm:t>
    </dgm:pt>
    <dgm:pt modelId="{B0A40D22-9B83-6E4A-A49B-9C25F3C087AE}">
      <dgm:prSet/>
      <dgm:spPr/>
      <dgm:t>
        <a:bodyPr/>
        <a:lstStyle/>
        <a:p>
          <a:pPr algn="ctr" rtl="0"/>
          <a:r>
            <a:rPr lang="en-US" u="sng" dirty="0" smtClean="0"/>
            <a:t>Rapport </a:t>
          </a:r>
          <a:r>
            <a:rPr lang="en-US" u="sng" dirty="0" err="1" smtClean="0"/>
            <a:t>annuel</a:t>
          </a:r>
          <a:r>
            <a:rPr lang="en-US" u="sng" dirty="0" smtClean="0"/>
            <a:t> </a:t>
          </a:r>
        </a:p>
        <a:p>
          <a:pPr algn="l" rtl="0"/>
          <a:r>
            <a:rPr lang="en-US" dirty="0" smtClean="0"/>
            <a:t>- </a:t>
          </a:r>
          <a:r>
            <a:rPr lang="en-US" dirty="0" err="1" smtClean="0"/>
            <a:t>Informations</a:t>
          </a:r>
          <a:r>
            <a:rPr lang="en-US" dirty="0" smtClean="0"/>
            <a:t> </a:t>
          </a:r>
          <a:r>
            <a:rPr lang="en-US" dirty="0" err="1" smtClean="0"/>
            <a:t>portant</a:t>
          </a:r>
          <a:r>
            <a:rPr lang="en-US" dirty="0" smtClean="0"/>
            <a:t> </a:t>
          </a:r>
          <a:r>
            <a:rPr lang="en-US" dirty="0" err="1" smtClean="0"/>
            <a:t>sur</a:t>
          </a:r>
          <a:r>
            <a:rPr lang="en-US" dirty="0" smtClean="0"/>
            <a:t> la </a:t>
          </a:r>
          <a:r>
            <a:rPr lang="en-US" dirty="0" err="1" smtClean="0"/>
            <a:t>propriété</a:t>
          </a:r>
          <a:r>
            <a:rPr lang="en-US" dirty="0" smtClean="0"/>
            <a:t> et les </a:t>
          </a:r>
          <a:r>
            <a:rPr lang="en-US" dirty="0" err="1" smtClean="0"/>
            <a:t>résultats</a:t>
          </a:r>
          <a:r>
            <a:rPr lang="en-US" dirty="0" smtClean="0"/>
            <a:t> de </a:t>
          </a:r>
          <a:r>
            <a:rPr lang="en-US" dirty="0" err="1" smtClean="0"/>
            <a:t>l’analyse</a:t>
          </a:r>
          <a:r>
            <a:rPr lang="en-US" dirty="0" smtClean="0"/>
            <a:t> </a:t>
          </a:r>
          <a:r>
            <a:rPr lang="en-US" dirty="0" err="1" smtClean="0"/>
            <a:t>annuelle</a:t>
          </a:r>
          <a:r>
            <a:rPr lang="en-US" dirty="0" smtClean="0"/>
            <a:t> interne du respect de </a:t>
          </a:r>
          <a:r>
            <a:rPr lang="en-US" dirty="0" err="1" smtClean="0"/>
            <a:t>l’indépendance</a:t>
          </a:r>
          <a:endParaRPr lang="en-US" dirty="0" smtClean="0"/>
        </a:p>
        <a:p>
          <a:pPr algn="l" rtl="0"/>
          <a:r>
            <a:rPr lang="en-US" dirty="0" smtClean="0"/>
            <a:t>- Description de la </a:t>
          </a:r>
          <a:r>
            <a:rPr lang="en-US" dirty="0" err="1" smtClean="0"/>
            <a:t>politique</a:t>
          </a:r>
          <a:r>
            <a:rPr lang="en-US" dirty="0" smtClean="0"/>
            <a:t> de </a:t>
          </a:r>
          <a:r>
            <a:rPr lang="en-US" dirty="0" err="1" smtClean="0"/>
            <a:t>gestion</a:t>
          </a:r>
          <a:r>
            <a:rPr lang="en-US" dirty="0" smtClean="0"/>
            <a:t> et de rotation des </a:t>
          </a:r>
          <a:r>
            <a:rPr lang="en-US" dirty="0" err="1" smtClean="0"/>
            <a:t>analystes</a:t>
          </a:r>
          <a:endParaRPr lang="en-US" dirty="0"/>
        </a:p>
      </dgm:t>
    </dgm:pt>
    <dgm:pt modelId="{21FCAD6A-0F54-2A49-8DD5-0784EC889431}" type="parTrans" cxnId="{FDC3F391-C983-4A46-93B8-1A070894FAEF}">
      <dgm:prSet/>
      <dgm:spPr/>
      <dgm:t>
        <a:bodyPr/>
        <a:lstStyle/>
        <a:p>
          <a:endParaRPr lang="en-US"/>
        </a:p>
      </dgm:t>
    </dgm:pt>
    <dgm:pt modelId="{FC4A8222-FD68-A04D-AD95-387DFB0F238B}" type="sibTrans" cxnId="{FDC3F391-C983-4A46-93B8-1A070894FAEF}">
      <dgm:prSet/>
      <dgm:spPr/>
      <dgm:t>
        <a:bodyPr/>
        <a:lstStyle/>
        <a:p>
          <a:endParaRPr lang="en-US"/>
        </a:p>
      </dgm:t>
    </dgm:pt>
    <dgm:pt modelId="{13297D2F-83B0-3D4C-ADE2-86340CD1CBAF}">
      <dgm:prSet/>
      <dgm:spPr/>
      <dgm:t>
        <a:bodyPr/>
        <a:lstStyle/>
        <a:p>
          <a:pPr rtl="0"/>
          <a:endParaRPr lang="fr-FR" dirty="0"/>
        </a:p>
      </dgm:t>
    </dgm:pt>
    <dgm:pt modelId="{6EED16E7-3F7E-2640-911F-F92C61564053}" type="parTrans" cxnId="{BEF11660-84C9-7347-87EC-56EC52CD6638}">
      <dgm:prSet/>
      <dgm:spPr/>
      <dgm:t>
        <a:bodyPr/>
        <a:lstStyle/>
        <a:p>
          <a:endParaRPr lang="en-US"/>
        </a:p>
      </dgm:t>
    </dgm:pt>
    <dgm:pt modelId="{C8ACFF32-6B6A-D043-87AB-057D90FF9768}" type="sibTrans" cxnId="{BEF11660-84C9-7347-87EC-56EC52CD6638}">
      <dgm:prSet/>
      <dgm:spPr/>
      <dgm:t>
        <a:bodyPr/>
        <a:lstStyle/>
        <a:p>
          <a:endParaRPr lang="en-US"/>
        </a:p>
      </dgm:t>
    </dgm:pt>
    <dgm:pt modelId="{16395742-1AAA-0C4E-B109-69C8B141C5BE}" type="pres">
      <dgm:prSet presAssocID="{6FE9F129-69F5-2F49-81F3-748040881BA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CCEF15-3409-E249-80A0-E8233FC1CAAD}" type="pres">
      <dgm:prSet presAssocID="{6FE9F129-69F5-2F49-81F3-748040881BA1}" presName="matrix" presStyleCnt="0"/>
      <dgm:spPr/>
    </dgm:pt>
    <dgm:pt modelId="{2F554B22-C092-B14C-AA0E-EDE685E0F803}" type="pres">
      <dgm:prSet presAssocID="{6FE9F129-69F5-2F49-81F3-748040881BA1}" presName="tile1" presStyleLbl="node1" presStyleIdx="0" presStyleCnt="4"/>
      <dgm:spPr/>
      <dgm:t>
        <a:bodyPr/>
        <a:lstStyle/>
        <a:p>
          <a:endParaRPr lang="en-US"/>
        </a:p>
      </dgm:t>
    </dgm:pt>
    <dgm:pt modelId="{2C476F87-9226-484C-B723-466E0D792F0B}" type="pres">
      <dgm:prSet presAssocID="{6FE9F129-69F5-2F49-81F3-748040881BA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08D78-C59F-224E-8D2C-A95220D08C3F}" type="pres">
      <dgm:prSet presAssocID="{6FE9F129-69F5-2F49-81F3-748040881BA1}" presName="tile2" presStyleLbl="node1" presStyleIdx="1" presStyleCnt="4"/>
      <dgm:spPr/>
      <dgm:t>
        <a:bodyPr/>
        <a:lstStyle/>
        <a:p>
          <a:endParaRPr lang="en-US"/>
        </a:p>
      </dgm:t>
    </dgm:pt>
    <dgm:pt modelId="{57C3DAB2-133A-FB47-960A-E260259BEC34}" type="pres">
      <dgm:prSet presAssocID="{6FE9F129-69F5-2F49-81F3-748040881BA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56406-FD34-554A-831E-85FBA8C1527C}" type="pres">
      <dgm:prSet presAssocID="{6FE9F129-69F5-2F49-81F3-748040881BA1}" presName="tile3" presStyleLbl="node1" presStyleIdx="2" presStyleCnt="4"/>
      <dgm:spPr/>
      <dgm:t>
        <a:bodyPr/>
        <a:lstStyle/>
        <a:p>
          <a:endParaRPr lang="en-US"/>
        </a:p>
      </dgm:t>
    </dgm:pt>
    <dgm:pt modelId="{D7CC744E-CDB4-FF40-BC75-DDE16EC4028F}" type="pres">
      <dgm:prSet presAssocID="{6FE9F129-69F5-2F49-81F3-748040881BA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FB879-748F-B640-8F50-AB63ED18A7BB}" type="pres">
      <dgm:prSet presAssocID="{6FE9F129-69F5-2F49-81F3-748040881BA1}" presName="tile4" presStyleLbl="node1" presStyleIdx="3" presStyleCnt="4"/>
      <dgm:spPr/>
      <dgm:t>
        <a:bodyPr/>
        <a:lstStyle/>
        <a:p>
          <a:endParaRPr lang="en-US"/>
        </a:p>
      </dgm:t>
    </dgm:pt>
    <dgm:pt modelId="{3C01D981-7117-3B47-A6B5-06EF22B872A7}" type="pres">
      <dgm:prSet presAssocID="{6FE9F129-69F5-2F49-81F3-748040881BA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4A6951-11F8-4C49-AB30-E7CD2B0D25A6}" type="pres">
      <dgm:prSet presAssocID="{6FE9F129-69F5-2F49-81F3-748040881BA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290292A-B675-4E42-A69E-1D1A624D3880}" srcId="{532321A9-4D50-C74F-93AA-501B69336C49}" destId="{1B1736DA-4C27-1846-857B-AB3809F1F794}" srcOrd="1" destOrd="0" parTransId="{CC6EF86E-0154-2A42-BBFF-2C28412228AA}" sibTransId="{BD1580EA-7971-2543-816F-62823751EA24}"/>
    <dgm:cxn modelId="{39BCAD03-A582-804C-9742-214E997D9943}" type="presOf" srcId="{532321A9-4D50-C74F-93AA-501B69336C49}" destId="{4F4A6951-11F8-4C49-AB30-E7CD2B0D25A6}" srcOrd="0" destOrd="0" presId="urn:microsoft.com/office/officeart/2005/8/layout/matrix1"/>
    <dgm:cxn modelId="{1160921B-95ED-1744-9811-0FD03CEFB6DE}" type="presOf" srcId="{B0A40D22-9B83-6E4A-A49B-9C25F3C087AE}" destId="{AFDFB879-748F-B640-8F50-AB63ED18A7BB}" srcOrd="0" destOrd="0" presId="urn:microsoft.com/office/officeart/2005/8/layout/matrix1"/>
    <dgm:cxn modelId="{F57661CC-B6B0-3147-9D4C-CFCBBDAC2F52}" type="presOf" srcId="{968B23A5-B49F-8348-97F7-E0351C768306}" destId="{D7CC744E-CDB4-FF40-BC75-DDE16EC4028F}" srcOrd="1" destOrd="0" presId="urn:microsoft.com/office/officeart/2005/8/layout/matrix1"/>
    <dgm:cxn modelId="{60615869-A2BB-7741-8E11-66C385C01904}" type="presOf" srcId="{40C30FAF-E735-7244-9184-5571A4CB68CD}" destId="{2C476F87-9226-484C-B723-466E0D792F0B}" srcOrd="1" destOrd="0" presId="urn:microsoft.com/office/officeart/2005/8/layout/matrix1"/>
    <dgm:cxn modelId="{A513C842-BEF1-884C-93DE-8E0985653BDC}" srcId="{532321A9-4D50-C74F-93AA-501B69336C49}" destId="{968B23A5-B49F-8348-97F7-E0351C768306}" srcOrd="2" destOrd="0" parTransId="{2DABD0F4-7986-E244-AFA8-E095DCC9714A}" sibTransId="{F464E0FA-DC64-C94B-B5EC-2D53B24C6580}"/>
    <dgm:cxn modelId="{4EF75285-D274-1043-B32F-963947887875}" type="presOf" srcId="{968B23A5-B49F-8348-97F7-E0351C768306}" destId="{EC756406-FD34-554A-831E-85FBA8C1527C}" srcOrd="0" destOrd="0" presId="urn:microsoft.com/office/officeart/2005/8/layout/matrix1"/>
    <dgm:cxn modelId="{FDC3F391-C983-4A46-93B8-1A070894FAEF}" srcId="{532321A9-4D50-C74F-93AA-501B69336C49}" destId="{B0A40D22-9B83-6E4A-A49B-9C25F3C087AE}" srcOrd="3" destOrd="0" parTransId="{21FCAD6A-0F54-2A49-8DD5-0784EC889431}" sibTransId="{FC4A8222-FD68-A04D-AD95-387DFB0F238B}"/>
    <dgm:cxn modelId="{6F7086A4-94BD-BC46-8341-F955609A2E65}" srcId="{6FE9F129-69F5-2F49-81F3-748040881BA1}" destId="{532321A9-4D50-C74F-93AA-501B69336C49}" srcOrd="0" destOrd="0" parTransId="{B6D28C9B-8810-EA43-A375-C8431C244B84}" sibTransId="{8C81B6C1-3ED4-2545-955C-10A0CD315022}"/>
    <dgm:cxn modelId="{0F665458-658B-8C40-9A6D-F4AC72107760}" type="presOf" srcId="{6FE9F129-69F5-2F49-81F3-748040881BA1}" destId="{16395742-1AAA-0C4E-B109-69C8B141C5BE}" srcOrd="0" destOrd="0" presId="urn:microsoft.com/office/officeart/2005/8/layout/matrix1"/>
    <dgm:cxn modelId="{931A11B2-3FB8-6846-B43B-38B8719A6216}" type="presOf" srcId="{40C30FAF-E735-7244-9184-5571A4CB68CD}" destId="{2F554B22-C092-B14C-AA0E-EDE685E0F803}" srcOrd="0" destOrd="0" presId="urn:microsoft.com/office/officeart/2005/8/layout/matrix1"/>
    <dgm:cxn modelId="{71B0E7C1-D92E-BB4E-8C82-418F4D625C73}" srcId="{532321A9-4D50-C74F-93AA-501B69336C49}" destId="{40C30FAF-E735-7244-9184-5571A4CB68CD}" srcOrd="0" destOrd="0" parTransId="{E27DDC1C-24E5-0740-894D-D3A7435F298E}" sibTransId="{8BD26C5A-8A70-EE48-92A1-4DDEF8834AB5}"/>
    <dgm:cxn modelId="{88F4FCC6-1FC2-864B-AE93-0E8EEB238D74}" type="presOf" srcId="{1B1736DA-4C27-1846-857B-AB3809F1F794}" destId="{57C3DAB2-133A-FB47-960A-E260259BEC34}" srcOrd="1" destOrd="0" presId="urn:microsoft.com/office/officeart/2005/8/layout/matrix1"/>
    <dgm:cxn modelId="{90FA692C-F3C2-A147-A5B4-628773746B26}" type="presOf" srcId="{B0A40D22-9B83-6E4A-A49B-9C25F3C087AE}" destId="{3C01D981-7117-3B47-A6B5-06EF22B872A7}" srcOrd="1" destOrd="0" presId="urn:microsoft.com/office/officeart/2005/8/layout/matrix1"/>
    <dgm:cxn modelId="{BEF11660-84C9-7347-87EC-56EC52CD6638}" srcId="{6FE9F129-69F5-2F49-81F3-748040881BA1}" destId="{13297D2F-83B0-3D4C-ADE2-86340CD1CBAF}" srcOrd="1" destOrd="0" parTransId="{6EED16E7-3F7E-2640-911F-F92C61564053}" sibTransId="{C8ACFF32-6B6A-D043-87AB-057D90FF9768}"/>
    <dgm:cxn modelId="{0788FCCA-4A8E-4F4D-B93A-9C1141F84B46}" type="presOf" srcId="{1B1736DA-4C27-1846-857B-AB3809F1F794}" destId="{44708D78-C59F-224E-8D2C-A95220D08C3F}" srcOrd="0" destOrd="0" presId="urn:microsoft.com/office/officeart/2005/8/layout/matrix1"/>
    <dgm:cxn modelId="{C17DFDB8-C4C0-FB47-A543-7E2E0874F892}" type="presParOf" srcId="{16395742-1AAA-0C4E-B109-69C8B141C5BE}" destId="{0ECCEF15-3409-E249-80A0-E8233FC1CAAD}" srcOrd="0" destOrd="0" presId="urn:microsoft.com/office/officeart/2005/8/layout/matrix1"/>
    <dgm:cxn modelId="{FF43455D-46D3-DD40-90BA-BCCBCD99A80D}" type="presParOf" srcId="{0ECCEF15-3409-E249-80A0-E8233FC1CAAD}" destId="{2F554B22-C092-B14C-AA0E-EDE685E0F803}" srcOrd="0" destOrd="0" presId="urn:microsoft.com/office/officeart/2005/8/layout/matrix1"/>
    <dgm:cxn modelId="{AF911EB9-B3D4-8240-99F4-C2B3DCCFC26B}" type="presParOf" srcId="{0ECCEF15-3409-E249-80A0-E8233FC1CAAD}" destId="{2C476F87-9226-484C-B723-466E0D792F0B}" srcOrd="1" destOrd="0" presId="urn:microsoft.com/office/officeart/2005/8/layout/matrix1"/>
    <dgm:cxn modelId="{AAB3C75B-B904-684C-B587-C39071BE4D02}" type="presParOf" srcId="{0ECCEF15-3409-E249-80A0-E8233FC1CAAD}" destId="{44708D78-C59F-224E-8D2C-A95220D08C3F}" srcOrd="2" destOrd="0" presId="urn:microsoft.com/office/officeart/2005/8/layout/matrix1"/>
    <dgm:cxn modelId="{1AF8B936-3D0F-9143-AA24-771590AE0272}" type="presParOf" srcId="{0ECCEF15-3409-E249-80A0-E8233FC1CAAD}" destId="{57C3DAB2-133A-FB47-960A-E260259BEC34}" srcOrd="3" destOrd="0" presId="urn:microsoft.com/office/officeart/2005/8/layout/matrix1"/>
    <dgm:cxn modelId="{094CEE2C-9FB3-414A-853E-25EB638FC9A8}" type="presParOf" srcId="{0ECCEF15-3409-E249-80A0-E8233FC1CAAD}" destId="{EC756406-FD34-554A-831E-85FBA8C1527C}" srcOrd="4" destOrd="0" presId="urn:microsoft.com/office/officeart/2005/8/layout/matrix1"/>
    <dgm:cxn modelId="{B6233D2F-F8E8-D041-9823-94F1133558E8}" type="presParOf" srcId="{0ECCEF15-3409-E249-80A0-E8233FC1CAAD}" destId="{D7CC744E-CDB4-FF40-BC75-DDE16EC4028F}" srcOrd="5" destOrd="0" presId="urn:microsoft.com/office/officeart/2005/8/layout/matrix1"/>
    <dgm:cxn modelId="{8E2AE425-FBDA-E04D-B6B5-EE93DC512D74}" type="presParOf" srcId="{0ECCEF15-3409-E249-80A0-E8233FC1CAAD}" destId="{AFDFB879-748F-B640-8F50-AB63ED18A7BB}" srcOrd="6" destOrd="0" presId="urn:microsoft.com/office/officeart/2005/8/layout/matrix1"/>
    <dgm:cxn modelId="{5EAF041E-D147-7A4C-9B4C-F9B710FDC6BF}" type="presParOf" srcId="{0ECCEF15-3409-E249-80A0-E8233FC1CAAD}" destId="{3C01D981-7117-3B47-A6B5-06EF22B872A7}" srcOrd="7" destOrd="0" presId="urn:microsoft.com/office/officeart/2005/8/layout/matrix1"/>
    <dgm:cxn modelId="{5BB1EA47-781C-764F-A834-47F44E5C8F80}" type="presParOf" srcId="{16395742-1AAA-0C4E-B109-69C8B141C5BE}" destId="{4F4A6951-11F8-4C49-AB30-E7CD2B0D25A6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7AE63B-6344-A544-A88E-E239E77CA131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BA9F5B-C6E7-D84A-99D6-48D58EC00315}">
      <dgm:prSet phldrT="[Text]" custT="1"/>
      <dgm:spPr/>
      <dgm:t>
        <a:bodyPr/>
        <a:lstStyle/>
        <a:p>
          <a:r>
            <a:rPr lang="en-US" sz="1700" dirty="0" smtClean="0"/>
            <a:t>R</a:t>
          </a:r>
          <a:r>
            <a:rPr lang="fr-FR" sz="1700" dirty="0" err="1" smtClean="0"/>
            <a:t>enforcement</a:t>
          </a:r>
          <a:r>
            <a:rPr lang="fr-FR" sz="1700" dirty="0" smtClean="0"/>
            <a:t> du cadre prudentiel</a:t>
          </a:r>
          <a:endParaRPr lang="en-US" sz="1700" dirty="0"/>
        </a:p>
      </dgm:t>
    </dgm:pt>
    <dgm:pt modelId="{377D7829-93A3-C243-97D9-63BB7F1A719E}" type="parTrans" cxnId="{4F5F678B-7CB1-C24F-B33C-DE500FF7F7E7}">
      <dgm:prSet/>
      <dgm:spPr/>
      <dgm:t>
        <a:bodyPr/>
        <a:lstStyle/>
        <a:p>
          <a:endParaRPr lang="en-US"/>
        </a:p>
      </dgm:t>
    </dgm:pt>
    <dgm:pt modelId="{732536CA-8080-3640-ABD5-0D0132EFF24D}" type="sibTrans" cxnId="{4F5F678B-7CB1-C24F-B33C-DE500FF7F7E7}">
      <dgm:prSet/>
      <dgm:spPr/>
      <dgm:t>
        <a:bodyPr/>
        <a:lstStyle/>
        <a:p>
          <a:endParaRPr lang="en-US"/>
        </a:p>
      </dgm:t>
    </dgm:pt>
    <dgm:pt modelId="{72F7ED68-1C9A-A849-8BF8-FC7E1E9AC2A7}">
      <dgm:prSet phldrT="[Text]"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Solutions envisagées par le comité de Bâle: mise en place d’une charge en capital pour prendre en compte des risques que les calculs de </a:t>
          </a:r>
          <a:r>
            <a:rPr lang="fr-FR" dirty="0" err="1" smtClean="0">
              <a:solidFill>
                <a:schemeClr val="tx2"/>
              </a:solidFill>
            </a:rPr>
            <a:t>VaR</a:t>
          </a:r>
          <a:r>
            <a:rPr lang="fr-FR" dirty="0" smtClean="0">
              <a:solidFill>
                <a:schemeClr val="tx2"/>
              </a:solidFill>
            </a:rPr>
            <a:t> ne capturent pas (ou mal)</a:t>
          </a:r>
          <a:endParaRPr lang="en-US" dirty="0"/>
        </a:p>
      </dgm:t>
    </dgm:pt>
    <dgm:pt modelId="{7EF5CBF2-CA1E-0E49-B652-84518F5BDD1D}" type="parTrans" cxnId="{AC776ECF-8BA0-7547-AEC1-7B54C76ADE3E}">
      <dgm:prSet/>
      <dgm:spPr/>
      <dgm:t>
        <a:bodyPr/>
        <a:lstStyle/>
        <a:p>
          <a:endParaRPr lang="en-US"/>
        </a:p>
      </dgm:t>
    </dgm:pt>
    <dgm:pt modelId="{3B514AA9-1CF1-324B-BD72-58363B5198F7}" type="sibTrans" cxnId="{AC776ECF-8BA0-7547-AEC1-7B54C76ADE3E}">
      <dgm:prSet/>
      <dgm:spPr/>
      <dgm:t>
        <a:bodyPr/>
        <a:lstStyle/>
        <a:p>
          <a:endParaRPr lang="en-US"/>
        </a:p>
      </dgm:t>
    </dgm:pt>
    <dgm:pt modelId="{2F45C03F-5FBF-3A4C-99C0-439CAAD9C494}">
      <dgm:prSet phldrT="[Text]" custT="1"/>
      <dgm:spPr/>
      <dgm:t>
        <a:bodyPr/>
        <a:lstStyle/>
        <a:p>
          <a:r>
            <a:rPr lang="fr-FR" sz="1700" dirty="0" smtClean="0"/>
            <a:t>Réforme des normes comptables</a:t>
          </a:r>
          <a:endParaRPr lang="en-US" sz="1700" dirty="0"/>
        </a:p>
      </dgm:t>
    </dgm:pt>
    <dgm:pt modelId="{C30919B9-3562-244D-BD99-376E35C2D844}" type="parTrans" cxnId="{D0A45696-CF20-D14C-A928-2535EDBF0A05}">
      <dgm:prSet/>
      <dgm:spPr/>
      <dgm:t>
        <a:bodyPr/>
        <a:lstStyle/>
        <a:p>
          <a:endParaRPr lang="en-US"/>
        </a:p>
      </dgm:t>
    </dgm:pt>
    <dgm:pt modelId="{50443626-F5BF-0249-9B5F-E9D032A9BC41}" type="sibTrans" cxnId="{D0A45696-CF20-D14C-A928-2535EDBF0A05}">
      <dgm:prSet/>
      <dgm:spPr/>
      <dgm:t>
        <a:bodyPr/>
        <a:lstStyle/>
        <a:p>
          <a:endParaRPr lang="en-US"/>
        </a:p>
      </dgm:t>
    </dgm:pt>
    <dgm:pt modelId="{66933D59-57B7-A742-8681-C561F5DEF166}">
      <dgm:prSet phldrT="[Text]"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Deux  critiques: l’</a:t>
          </a:r>
          <a:r>
            <a:rPr lang="fr-FR" dirty="0" err="1" smtClean="0">
              <a:solidFill>
                <a:schemeClr val="tx2"/>
              </a:solidFill>
            </a:rPr>
            <a:t>illiquidité</a:t>
          </a:r>
          <a:r>
            <a:rPr lang="fr-FR" dirty="0" smtClean="0">
              <a:solidFill>
                <a:schemeClr val="tx2"/>
              </a:solidFill>
            </a:rPr>
            <a:t> et la </a:t>
          </a:r>
          <a:r>
            <a:rPr lang="fr-FR" dirty="0" err="1" smtClean="0">
              <a:solidFill>
                <a:schemeClr val="tx2"/>
              </a:solidFill>
            </a:rPr>
            <a:t>pro-cyclité</a:t>
          </a:r>
          <a:endParaRPr lang="en-US" dirty="0"/>
        </a:p>
      </dgm:t>
    </dgm:pt>
    <dgm:pt modelId="{F5164C25-23F9-1E4F-B301-A4CF9C78EE0D}" type="parTrans" cxnId="{D2AA0C1E-9E99-8245-B77B-EF13C5D97FE5}">
      <dgm:prSet/>
      <dgm:spPr/>
      <dgm:t>
        <a:bodyPr/>
        <a:lstStyle/>
        <a:p>
          <a:endParaRPr lang="en-US"/>
        </a:p>
      </dgm:t>
    </dgm:pt>
    <dgm:pt modelId="{89711EFD-CDED-4741-B7FF-34E0AE63C873}" type="sibTrans" cxnId="{D2AA0C1E-9E99-8245-B77B-EF13C5D97FE5}">
      <dgm:prSet/>
      <dgm:spPr/>
      <dgm:t>
        <a:bodyPr/>
        <a:lstStyle/>
        <a:p>
          <a:endParaRPr lang="en-US"/>
        </a:p>
      </dgm:t>
    </dgm:pt>
    <dgm:pt modelId="{8035B640-0DC9-5642-B0D6-5FEB070A3C09}">
      <dgm:prSet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« Principes d’une gestion saine du risque de </a:t>
          </a:r>
          <a:r>
            <a:rPr lang="fr-FR" dirty="0" smtClean="0">
              <a:solidFill>
                <a:schemeClr val="tx2"/>
              </a:solidFill>
            </a:rPr>
            <a:t>liquidité »: </a:t>
          </a:r>
          <a:r>
            <a:rPr lang="fr-FR" dirty="0" smtClean="0">
              <a:solidFill>
                <a:schemeClr val="tx2"/>
              </a:solidFill>
            </a:rPr>
            <a:t>une politique claire en matière de risque de liquidité doit être </a:t>
          </a:r>
          <a:r>
            <a:rPr lang="fr-FR" dirty="0" smtClean="0">
              <a:solidFill>
                <a:schemeClr val="tx2"/>
              </a:solidFill>
            </a:rPr>
            <a:t>mise en place</a:t>
          </a:r>
          <a:endParaRPr lang="fr-FR" dirty="0" smtClean="0">
            <a:solidFill>
              <a:schemeClr val="tx2"/>
            </a:solidFill>
          </a:endParaRPr>
        </a:p>
      </dgm:t>
    </dgm:pt>
    <dgm:pt modelId="{67C1BDC4-263E-B54C-8B28-1FEEEC52A69D}" type="parTrans" cxnId="{86BCEED3-E5F0-814C-99F1-82E8F6638D69}">
      <dgm:prSet/>
      <dgm:spPr/>
      <dgm:t>
        <a:bodyPr/>
        <a:lstStyle/>
        <a:p>
          <a:endParaRPr lang="en-US"/>
        </a:p>
      </dgm:t>
    </dgm:pt>
    <dgm:pt modelId="{44CB04B8-2468-A947-87B4-3E41518D2F60}" type="sibTrans" cxnId="{86BCEED3-E5F0-814C-99F1-82E8F6638D69}">
      <dgm:prSet/>
      <dgm:spPr/>
      <dgm:t>
        <a:bodyPr/>
        <a:lstStyle/>
        <a:p>
          <a:endParaRPr lang="en-US"/>
        </a:p>
      </dgm:t>
    </dgm:pt>
    <dgm:pt modelId="{014AB2C8-FD02-8F4A-9028-C669CE8D5A08}">
      <dgm:prSet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Ce risque doit susciter une attention particulière des superviseurs</a:t>
          </a:r>
          <a:endParaRPr lang="fr-FR" dirty="0"/>
        </a:p>
      </dgm:t>
    </dgm:pt>
    <dgm:pt modelId="{15D3AFD1-1C17-E44E-8965-06D5E92B4D28}" type="parTrans" cxnId="{24619E07-1FA9-FE4C-A7FB-853646673D3A}">
      <dgm:prSet/>
      <dgm:spPr/>
      <dgm:t>
        <a:bodyPr/>
        <a:lstStyle/>
        <a:p>
          <a:endParaRPr lang="en-US"/>
        </a:p>
      </dgm:t>
    </dgm:pt>
    <dgm:pt modelId="{D4834DD0-3565-7447-9285-E4D4FC1D17C2}" type="sibTrans" cxnId="{24619E07-1FA9-FE4C-A7FB-853646673D3A}">
      <dgm:prSet/>
      <dgm:spPr/>
      <dgm:t>
        <a:bodyPr/>
        <a:lstStyle/>
        <a:p>
          <a:endParaRPr lang="en-US"/>
        </a:p>
      </dgm:t>
    </dgm:pt>
    <dgm:pt modelId="{CBC6BFA3-71A5-7C43-BBF9-60399FE0BBC5}">
      <dgm:prSet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L'IASB, devra améliorer la valorisation des instruments financiers </a:t>
          </a:r>
        </a:p>
      </dgm:t>
    </dgm:pt>
    <dgm:pt modelId="{013F4DE2-6CCF-D747-A0C4-DAD6ABAEDE3B}" type="parTrans" cxnId="{C7BC40FF-2BAE-2247-B35A-EC781812DDE8}">
      <dgm:prSet/>
      <dgm:spPr/>
      <dgm:t>
        <a:bodyPr/>
        <a:lstStyle/>
        <a:p>
          <a:endParaRPr lang="en-US"/>
        </a:p>
      </dgm:t>
    </dgm:pt>
    <dgm:pt modelId="{5B5929DC-B8F3-724F-AA64-5A1FFF0C858E}" type="sibTrans" cxnId="{C7BC40FF-2BAE-2247-B35A-EC781812DDE8}">
      <dgm:prSet/>
      <dgm:spPr/>
      <dgm:t>
        <a:bodyPr/>
        <a:lstStyle/>
        <a:p>
          <a:endParaRPr lang="en-US"/>
        </a:p>
      </dgm:t>
    </dgm:pt>
    <dgm:pt modelId="{A357047A-7D26-AD4C-8838-DE22D0ED6E97}">
      <dgm:prSet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La comptabilité en valeur de marché est réaffirmée</a:t>
          </a:r>
        </a:p>
      </dgm:t>
    </dgm:pt>
    <dgm:pt modelId="{C2A7C77F-F0EE-B048-87C1-6A54C7A3CA2A}" type="parTrans" cxnId="{DDAB3AD7-867E-5B46-97EB-4A751124A9C0}">
      <dgm:prSet/>
      <dgm:spPr/>
      <dgm:t>
        <a:bodyPr/>
        <a:lstStyle/>
        <a:p>
          <a:endParaRPr lang="en-US"/>
        </a:p>
      </dgm:t>
    </dgm:pt>
    <dgm:pt modelId="{1E137DBC-41FC-AB4F-804C-78AF43F2A8B3}" type="sibTrans" cxnId="{DDAB3AD7-867E-5B46-97EB-4A751124A9C0}">
      <dgm:prSet/>
      <dgm:spPr/>
      <dgm:t>
        <a:bodyPr/>
        <a:lstStyle/>
        <a:p>
          <a:endParaRPr lang="en-US"/>
        </a:p>
      </dgm:t>
    </dgm:pt>
    <dgm:pt modelId="{6309C544-8D0F-4A4E-BADB-BD32BE85B53C}">
      <dgm:prSet/>
      <dgm:spPr/>
      <dgm:t>
        <a:bodyPr/>
        <a:lstStyle/>
        <a:p>
          <a:r>
            <a:rPr lang="fr-FR" dirty="0" smtClean="0">
              <a:solidFill>
                <a:schemeClr val="tx2"/>
              </a:solidFill>
            </a:rPr>
            <a:t>Nécessité d'améliorer les normes quand les produits ne sont pas liquides et en fonction de leur durée de placement</a:t>
          </a:r>
        </a:p>
      </dgm:t>
    </dgm:pt>
    <dgm:pt modelId="{13FD9788-E3CE-0146-8BB5-62D6C95A42BD}" type="parTrans" cxnId="{E9C25944-0915-7448-9F9B-885CDD4EA033}">
      <dgm:prSet/>
      <dgm:spPr/>
      <dgm:t>
        <a:bodyPr/>
        <a:lstStyle/>
        <a:p>
          <a:endParaRPr lang="en-US"/>
        </a:p>
      </dgm:t>
    </dgm:pt>
    <dgm:pt modelId="{087E4BC0-DCED-824A-836A-43719A039D03}" type="sibTrans" cxnId="{E9C25944-0915-7448-9F9B-885CDD4EA033}">
      <dgm:prSet/>
      <dgm:spPr/>
      <dgm:t>
        <a:bodyPr/>
        <a:lstStyle/>
        <a:p>
          <a:endParaRPr lang="en-US"/>
        </a:p>
      </dgm:t>
    </dgm:pt>
    <dgm:pt modelId="{1B059710-8092-904A-9F44-47E7BC631A4A}" type="pres">
      <dgm:prSet presAssocID="{CF7AE63B-6344-A544-A88E-E239E77CA1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356392-7DF1-E845-8A06-F6E9C03DFA3D}" type="pres">
      <dgm:prSet presAssocID="{69BA9F5B-C6E7-D84A-99D6-48D58EC00315}" presName="composite" presStyleCnt="0"/>
      <dgm:spPr/>
    </dgm:pt>
    <dgm:pt modelId="{FC5BE2CC-2F02-C042-8DE4-A314D8CC601D}" type="pres">
      <dgm:prSet presAssocID="{69BA9F5B-C6E7-D84A-99D6-48D58EC0031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DADB4-F362-1D41-AD03-0AA30B0498F3}" type="pres">
      <dgm:prSet presAssocID="{69BA9F5B-C6E7-D84A-99D6-48D58EC0031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DC315-36C9-DC43-B11A-8FC56A143C06}" type="pres">
      <dgm:prSet presAssocID="{732536CA-8080-3640-ABD5-0D0132EFF24D}" presName="space" presStyleCnt="0"/>
      <dgm:spPr/>
    </dgm:pt>
    <dgm:pt modelId="{2D946ECF-7F75-7D42-A6DB-70D66F49799B}" type="pres">
      <dgm:prSet presAssocID="{2F45C03F-5FBF-3A4C-99C0-439CAAD9C494}" presName="composite" presStyleCnt="0"/>
      <dgm:spPr/>
    </dgm:pt>
    <dgm:pt modelId="{58936AD1-3C92-4342-84F2-F0C1EB87C657}" type="pres">
      <dgm:prSet presAssocID="{2F45C03F-5FBF-3A4C-99C0-439CAAD9C49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F6EB5-03D2-0942-9D23-064C911613E3}" type="pres">
      <dgm:prSet presAssocID="{2F45C03F-5FBF-3A4C-99C0-439CAAD9C49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C25944-0915-7448-9F9B-885CDD4EA033}" srcId="{2F45C03F-5FBF-3A4C-99C0-439CAAD9C494}" destId="{6309C544-8D0F-4A4E-BADB-BD32BE85B53C}" srcOrd="3" destOrd="0" parTransId="{13FD9788-E3CE-0146-8BB5-62D6C95A42BD}" sibTransId="{087E4BC0-DCED-824A-836A-43719A039D03}"/>
    <dgm:cxn modelId="{86BCEED3-E5F0-814C-99F1-82E8F6638D69}" srcId="{69BA9F5B-C6E7-D84A-99D6-48D58EC00315}" destId="{8035B640-0DC9-5642-B0D6-5FEB070A3C09}" srcOrd="1" destOrd="0" parTransId="{67C1BDC4-263E-B54C-8B28-1FEEEC52A69D}" sibTransId="{44CB04B8-2468-A947-87B4-3E41518D2F60}"/>
    <dgm:cxn modelId="{D0A45696-CF20-D14C-A928-2535EDBF0A05}" srcId="{CF7AE63B-6344-A544-A88E-E239E77CA131}" destId="{2F45C03F-5FBF-3A4C-99C0-439CAAD9C494}" srcOrd="1" destOrd="0" parTransId="{C30919B9-3562-244D-BD99-376E35C2D844}" sibTransId="{50443626-F5BF-0249-9B5F-E9D032A9BC41}"/>
    <dgm:cxn modelId="{24619E07-1FA9-FE4C-A7FB-853646673D3A}" srcId="{69BA9F5B-C6E7-D84A-99D6-48D58EC00315}" destId="{014AB2C8-FD02-8F4A-9028-C669CE8D5A08}" srcOrd="2" destOrd="0" parTransId="{15D3AFD1-1C17-E44E-8965-06D5E92B4D28}" sibTransId="{D4834DD0-3565-7447-9285-E4D4FC1D17C2}"/>
    <dgm:cxn modelId="{B2B7C80D-8A68-F047-AC47-53B35AA41476}" type="presOf" srcId="{72F7ED68-1C9A-A849-8BF8-FC7E1E9AC2A7}" destId="{75EDADB4-F362-1D41-AD03-0AA30B0498F3}" srcOrd="0" destOrd="0" presId="urn:microsoft.com/office/officeart/2005/8/layout/hList1"/>
    <dgm:cxn modelId="{DDAB3AD7-867E-5B46-97EB-4A751124A9C0}" srcId="{2F45C03F-5FBF-3A4C-99C0-439CAAD9C494}" destId="{A357047A-7D26-AD4C-8838-DE22D0ED6E97}" srcOrd="2" destOrd="0" parTransId="{C2A7C77F-F0EE-B048-87C1-6A54C7A3CA2A}" sibTransId="{1E137DBC-41FC-AB4F-804C-78AF43F2A8B3}"/>
    <dgm:cxn modelId="{9F5EFFB0-C070-EC49-B40F-C83E0DFD6337}" type="presOf" srcId="{CBC6BFA3-71A5-7C43-BBF9-60399FE0BBC5}" destId="{35BF6EB5-03D2-0942-9D23-064C911613E3}" srcOrd="0" destOrd="1" presId="urn:microsoft.com/office/officeart/2005/8/layout/hList1"/>
    <dgm:cxn modelId="{8AE3BCFE-A44D-4F4A-874A-799A08515E61}" type="presOf" srcId="{014AB2C8-FD02-8F4A-9028-C669CE8D5A08}" destId="{75EDADB4-F362-1D41-AD03-0AA30B0498F3}" srcOrd="0" destOrd="2" presId="urn:microsoft.com/office/officeart/2005/8/layout/hList1"/>
    <dgm:cxn modelId="{4F5F678B-7CB1-C24F-B33C-DE500FF7F7E7}" srcId="{CF7AE63B-6344-A544-A88E-E239E77CA131}" destId="{69BA9F5B-C6E7-D84A-99D6-48D58EC00315}" srcOrd="0" destOrd="0" parTransId="{377D7829-93A3-C243-97D9-63BB7F1A719E}" sibTransId="{732536CA-8080-3640-ABD5-0D0132EFF24D}"/>
    <dgm:cxn modelId="{9337E034-6DA1-CC4D-8380-FFDA1301BA47}" type="presOf" srcId="{2F45C03F-5FBF-3A4C-99C0-439CAAD9C494}" destId="{58936AD1-3C92-4342-84F2-F0C1EB87C657}" srcOrd="0" destOrd="0" presId="urn:microsoft.com/office/officeart/2005/8/layout/hList1"/>
    <dgm:cxn modelId="{C7BC40FF-2BAE-2247-B35A-EC781812DDE8}" srcId="{2F45C03F-5FBF-3A4C-99C0-439CAAD9C494}" destId="{CBC6BFA3-71A5-7C43-BBF9-60399FE0BBC5}" srcOrd="1" destOrd="0" parTransId="{013F4DE2-6CCF-D747-A0C4-DAD6ABAEDE3B}" sibTransId="{5B5929DC-B8F3-724F-AA64-5A1FFF0C858E}"/>
    <dgm:cxn modelId="{5C164221-6119-D446-B516-FB897F7794AA}" type="presOf" srcId="{8035B640-0DC9-5642-B0D6-5FEB070A3C09}" destId="{75EDADB4-F362-1D41-AD03-0AA30B0498F3}" srcOrd="0" destOrd="1" presId="urn:microsoft.com/office/officeart/2005/8/layout/hList1"/>
    <dgm:cxn modelId="{0DCD59AF-D693-5347-803F-14991835931D}" type="presOf" srcId="{6309C544-8D0F-4A4E-BADB-BD32BE85B53C}" destId="{35BF6EB5-03D2-0942-9D23-064C911613E3}" srcOrd="0" destOrd="3" presId="urn:microsoft.com/office/officeart/2005/8/layout/hList1"/>
    <dgm:cxn modelId="{930D3CD6-645B-BA4D-84C5-6D8E0BB43D7D}" type="presOf" srcId="{CF7AE63B-6344-A544-A88E-E239E77CA131}" destId="{1B059710-8092-904A-9F44-47E7BC631A4A}" srcOrd="0" destOrd="0" presId="urn:microsoft.com/office/officeart/2005/8/layout/hList1"/>
    <dgm:cxn modelId="{6DB39CF0-A7FA-964C-B726-1E0F0CCA2DAD}" type="presOf" srcId="{66933D59-57B7-A742-8681-C561F5DEF166}" destId="{35BF6EB5-03D2-0942-9D23-064C911613E3}" srcOrd="0" destOrd="0" presId="urn:microsoft.com/office/officeart/2005/8/layout/hList1"/>
    <dgm:cxn modelId="{AC776ECF-8BA0-7547-AEC1-7B54C76ADE3E}" srcId="{69BA9F5B-C6E7-D84A-99D6-48D58EC00315}" destId="{72F7ED68-1C9A-A849-8BF8-FC7E1E9AC2A7}" srcOrd="0" destOrd="0" parTransId="{7EF5CBF2-CA1E-0E49-B652-84518F5BDD1D}" sibTransId="{3B514AA9-1CF1-324B-BD72-58363B5198F7}"/>
    <dgm:cxn modelId="{62E1A6EA-DD01-2142-96CF-EA5703173945}" type="presOf" srcId="{A357047A-7D26-AD4C-8838-DE22D0ED6E97}" destId="{35BF6EB5-03D2-0942-9D23-064C911613E3}" srcOrd="0" destOrd="2" presId="urn:microsoft.com/office/officeart/2005/8/layout/hList1"/>
    <dgm:cxn modelId="{D2AA0C1E-9E99-8245-B77B-EF13C5D97FE5}" srcId="{2F45C03F-5FBF-3A4C-99C0-439CAAD9C494}" destId="{66933D59-57B7-A742-8681-C561F5DEF166}" srcOrd="0" destOrd="0" parTransId="{F5164C25-23F9-1E4F-B301-A4CF9C78EE0D}" sibTransId="{89711EFD-CDED-4741-B7FF-34E0AE63C873}"/>
    <dgm:cxn modelId="{B900FDF8-F548-BB43-8B99-2E21306D5F42}" type="presOf" srcId="{69BA9F5B-C6E7-D84A-99D6-48D58EC00315}" destId="{FC5BE2CC-2F02-C042-8DE4-A314D8CC601D}" srcOrd="0" destOrd="0" presId="urn:microsoft.com/office/officeart/2005/8/layout/hList1"/>
    <dgm:cxn modelId="{004DC983-2806-7E41-9088-2DE3F17D5D42}" type="presParOf" srcId="{1B059710-8092-904A-9F44-47E7BC631A4A}" destId="{BE356392-7DF1-E845-8A06-F6E9C03DFA3D}" srcOrd="0" destOrd="0" presId="urn:microsoft.com/office/officeart/2005/8/layout/hList1"/>
    <dgm:cxn modelId="{60653C38-E8FE-F94D-A338-8068191704DA}" type="presParOf" srcId="{BE356392-7DF1-E845-8A06-F6E9C03DFA3D}" destId="{FC5BE2CC-2F02-C042-8DE4-A314D8CC601D}" srcOrd="0" destOrd="0" presId="urn:microsoft.com/office/officeart/2005/8/layout/hList1"/>
    <dgm:cxn modelId="{855EA1DF-C577-8845-BF84-061539F4A017}" type="presParOf" srcId="{BE356392-7DF1-E845-8A06-F6E9C03DFA3D}" destId="{75EDADB4-F362-1D41-AD03-0AA30B0498F3}" srcOrd="1" destOrd="0" presId="urn:microsoft.com/office/officeart/2005/8/layout/hList1"/>
    <dgm:cxn modelId="{BE2CDB6B-23DA-B64C-A568-A76457BCE460}" type="presParOf" srcId="{1B059710-8092-904A-9F44-47E7BC631A4A}" destId="{C0ADC315-36C9-DC43-B11A-8FC56A143C06}" srcOrd="1" destOrd="0" presId="urn:microsoft.com/office/officeart/2005/8/layout/hList1"/>
    <dgm:cxn modelId="{A4992148-520A-124A-8527-7BD02C75DDF0}" type="presParOf" srcId="{1B059710-8092-904A-9F44-47E7BC631A4A}" destId="{2D946ECF-7F75-7D42-A6DB-70D66F49799B}" srcOrd="2" destOrd="0" presId="urn:microsoft.com/office/officeart/2005/8/layout/hList1"/>
    <dgm:cxn modelId="{5AD59A78-9399-7645-8A10-4A009AD486C2}" type="presParOf" srcId="{2D946ECF-7F75-7D42-A6DB-70D66F49799B}" destId="{58936AD1-3C92-4342-84F2-F0C1EB87C657}" srcOrd="0" destOrd="0" presId="urn:microsoft.com/office/officeart/2005/8/layout/hList1"/>
    <dgm:cxn modelId="{AEFF5562-E240-9344-97C9-75B5B97D2D14}" type="presParOf" srcId="{2D946ECF-7F75-7D42-A6DB-70D66F49799B}" destId="{35BF6EB5-03D2-0942-9D23-064C911613E3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E3CD6A-4C8D-2644-86E5-F4C832F6D33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356AB2-5C47-0944-98A6-D9DF8DC96379}">
      <dgm:prSet/>
      <dgm:spPr/>
      <dgm:t>
        <a:bodyPr/>
        <a:lstStyle/>
        <a:p>
          <a:pPr rtl="0"/>
          <a:r>
            <a:rPr lang="en-US" dirty="0" err="1" smtClean="0"/>
            <a:t>Contrôle</a:t>
          </a:r>
          <a:r>
            <a:rPr lang="en-US" dirty="0" smtClean="0"/>
            <a:t> des </a:t>
          </a:r>
          <a:r>
            <a:rPr lang="en-US" dirty="0" err="1" smtClean="0"/>
            <a:t>dérivés</a:t>
          </a:r>
          <a:r>
            <a:rPr lang="en-US" dirty="0" smtClean="0"/>
            <a:t> de </a:t>
          </a:r>
          <a:r>
            <a:rPr lang="en-US" dirty="0" err="1" smtClean="0"/>
            <a:t>crédit</a:t>
          </a:r>
          <a:endParaRPr lang="en-US" dirty="0"/>
        </a:p>
      </dgm:t>
    </dgm:pt>
    <dgm:pt modelId="{045C238F-7AE6-F74E-9167-2D5DE8BA35B7}" type="parTrans" cxnId="{4D9DC683-AD91-2945-88F1-D633AA92876A}">
      <dgm:prSet/>
      <dgm:spPr/>
      <dgm:t>
        <a:bodyPr/>
        <a:lstStyle/>
        <a:p>
          <a:endParaRPr lang="en-US"/>
        </a:p>
      </dgm:t>
    </dgm:pt>
    <dgm:pt modelId="{C63D3878-B694-6740-AF92-4C5EA48D1CE6}" type="sibTrans" cxnId="{4D9DC683-AD91-2945-88F1-D633AA92876A}">
      <dgm:prSet/>
      <dgm:spPr/>
      <dgm:t>
        <a:bodyPr/>
        <a:lstStyle/>
        <a:p>
          <a:endParaRPr lang="en-US"/>
        </a:p>
      </dgm:t>
    </dgm:pt>
    <dgm:pt modelId="{FD6AF124-2659-3345-BD58-1110FA2EB2C7}">
      <dgm:prSet/>
      <dgm:spPr/>
      <dgm:t>
        <a:bodyPr/>
        <a:lstStyle/>
        <a:p>
          <a:pPr rtl="0"/>
          <a:r>
            <a:rPr lang="fr-FR" dirty="0" smtClean="0">
              <a:solidFill>
                <a:srgbClr val="464646"/>
              </a:solidFill>
            </a:rPr>
            <a:t>Développement d’une contrepartie centrale pour la compensation des dérivés de </a:t>
          </a:r>
          <a:r>
            <a:rPr lang="fr-FR" dirty="0" smtClean="0">
              <a:solidFill>
                <a:srgbClr val="464646"/>
              </a:solidFill>
            </a:rPr>
            <a:t>crédit</a:t>
          </a:r>
          <a:endParaRPr lang="fr-FR" dirty="0">
            <a:solidFill>
              <a:srgbClr val="464646"/>
            </a:solidFill>
          </a:endParaRPr>
        </a:p>
      </dgm:t>
    </dgm:pt>
    <dgm:pt modelId="{02DFF0D0-FA44-6E45-885D-BECAF7301F51}" type="parTrans" cxnId="{79DC1BEE-FBDD-C342-A2F1-FECEB955594A}">
      <dgm:prSet/>
      <dgm:spPr/>
      <dgm:t>
        <a:bodyPr/>
        <a:lstStyle/>
        <a:p>
          <a:endParaRPr lang="en-US"/>
        </a:p>
      </dgm:t>
    </dgm:pt>
    <dgm:pt modelId="{63D070CD-9105-4745-B28E-E071E5C41B0D}" type="sibTrans" cxnId="{79DC1BEE-FBDD-C342-A2F1-FECEB955594A}">
      <dgm:prSet/>
      <dgm:spPr/>
      <dgm:t>
        <a:bodyPr/>
        <a:lstStyle/>
        <a:p>
          <a:endParaRPr lang="en-US"/>
        </a:p>
      </dgm:t>
    </dgm:pt>
    <dgm:pt modelId="{02E2CF0D-302C-C143-A6BF-077ADDCB8F4E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L’Amélioration</a:t>
          </a:r>
          <a:r>
            <a:rPr lang="en-US" dirty="0" smtClean="0">
              <a:solidFill>
                <a:srgbClr val="464646"/>
              </a:solidFill>
            </a:rPr>
            <a:t> de la discipline et de la transparence du </a:t>
          </a:r>
          <a:r>
            <a:rPr lang="en-US" dirty="0" err="1" smtClean="0">
              <a:solidFill>
                <a:srgbClr val="464646"/>
              </a:solidFill>
            </a:rPr>
            <a:t>marché</a:t>
          </a:r>
          <a:endParaRPr lang="en-US" dirty="0">
            <a:solidFill>
              <a:srgbClr val="464646"/>
            </a:solidFill>
          </a:endParaRPr>
        </a:p>
      </dgm:t>
    </dgm:pt>
    <dgm:pt modelId="{5D6DF655-2C42-5F46-8339-70721A0DFC3A}" type="parTrans" cxnId="{CDF3D5AF-87F9-9744-B414-D96D8ECE9763}">
      <dgm:prSet/>
      <dgm:spPr/>
      <dgm:t>
        <a:bodyPr/>
        <a:lstStyle/>
        <a:p>
          <a:endParaRPr lang="en-US"/>
        </a:p>
      </dgm:t>
    </dgm:pt>
    <dgm:pt modelId="{F491898C-F9E6-3E46-8729-B30795ECA804}" type="sibTrans" cxnId="{CDF3D5AF-87F9-9744-B414-D96D8ECE9763}">
      <dgm:prSet/>
      <dgm:spPr/>
      <dgm:t>
        <a:bodyPr/>
        <a:lstStyle/>
        <a:p>
          <a:endParaRPr lang="en-US"/>
        </a:p>
      </dgm:t>
    </dgm:pt>
    <dgm:pt modelId="{F277E673-B912-3043-A893-ADD1046A097F}">
      <dgm:prSet/>
      <dgm:spPr/>
      <dgm:t>
        <a:bodyPr/>
        <a:lstStyle/>
        <a:p>
          <a:pPr rtl="0"/>
          <a:r>
            <a:rPr lang="en-US" dirty="0" smtClean="0">
              <a:solidFill>
                <a:srgbClr val="464646"/>
              </a:solidFill>
            </a:rPr>
            <a:t>Limitation des </a:t>
          </a:r>
          <a:r>
            <a:rPr lang="en-US" dirty="0" err="1" smtClean="0">
              <a:solidFill>
                <a:srgbClr val="464646"/>
              </a:solidFill>
            </a:rPr>
            <a:t>risques</a:t>
          </a:r>
          <a:r>
            <a:rPr lang="en-US" dirty="0" smtClean="0">
              <a:solidFill>
                <a:srgbClr val="464646"/>
              </a:solidFill>
            </a:rPr>
            <a:t> de contagion: </a:t>
          </a:r>
          <a:r>
            <a:rPr lang="en-US" dirty="0" err="1" smtClean="0">
              <a:solidFill>
                <a:srgbClr val="464646"/>
              </a:solidFill>
            </a:rPr>
            <a:t>une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chambre</a:t>
          </a:r>
          <a:r>
            <a:rPr lang="en-US" dirty="0" smtClean="0">
              <a:solidFill>
                <a:srgbClr val="464646"/>
              </a:solidFill>
            </a:rPr>
            <a:t> de compensation se </a:t>
          </a:r>
          <a:r>
            <a:rPr lang="en-US" dirty="0" err="1" smtClean="0">
              <a:solidFill>
                <a:srgbClr val="464646"/>
              </a:solidFill>
            </a:rPr>
            <a:t>substitue</a:t>
          </a:r>
          <a:r>
            <a:rPr lang="en-US" dirty="0" smtClean="0">
              <a:solidFill>
                <a:srgbClr val="464646"/>
              </a:solidFill>
            </a:rPr>
            <a:t> aux </a:t>
          </a:r>
          <a:r>
            <a:rPr lang="en-US" dirty="0" err="1" smtClean="0">
              <a:solidFill>
                <a:srgbClr val="464646"/>
              </a:solidFill>
            </a:rPr>
            <a:t>défaillants</a:t>
          </a:r>
          <a:endParaRPr lang="en-US" dirty="0">
            <a:solidFill>
              <a:srgbClr val="464646"/>
            </a:solidFill>
          </a:endParaRPr>
        </a:p>
      </dgm:t>
    </dgm:pt>
    <dgm:pt modelId="{042959C2-5101-D54A-BA59-15A85B95EFBD}" type="parTrans" cxnId="{427AB0F2-CEDC-8D4C-BA1C-EED15B1B3E42}">
      <dgm:prSet/>
      <dgm:spPr/>
      <dgm:t>
        <a:bodyPr/>
        <a:lstStyle/>
        <a:p>
          <a:endParaRPr lang="en-US"/>
        </a:p>
      </dgm:t>
    </dgm:pt>
    <dgm:pt modelId="{39D36C6A-8990-F34B-A13D-DF0CCADF2ED0}" type="sibTrans" cxnId="{427AB0F2-CEDC-8D4C-BA1C-EED15B1B3E42}">
      <dgm:prSet/>
      <dgm:spPr/>
      <dgm:t>
        <a:bodyPr/>
        <a:lstStyle/>
        <a:p>
          <a:endParaRPr lang="en-US"/>
        </a:p>
      </dgm:t>
    </dgm:pt>
    <dgm:pt modelId="{44D2EF09-55DB-4649-ACF5-0ECDE17B60FF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Diminuer</a:t>
          </a:r>
          <a:r>
            <a:rPr lang="en-US" dirty="0" smtClean="0">
              <a:solidFill>
                <a:srgbClr val="464646"/>
              </a:solidFill>
            </a:rPr>
            <a:t> le </a:t>
          </a:r>
          <a:r>
            <a:rPr lang="en-US" dirty="0" err="1" smtClean="0">
              <a:solidFill>
                <a:srgbClr val="464646"/>
              </a:solidFill>
            </a:rPr>
            <a:t>niveau</a:t>
          </a:r>
          <a:r>
            <a:rPr lang="en-US" dirty="0" smtClean="0">
              <a:solidFill>
                <a:srgbClr val="464646"/>
              </a:solidFill>
            </a:rPr>
            <a:t> global du </a:t>
          </a:r>
          <a:r>
            <a:rPr lang="en-US" dirty="0" err="1" smtClean="0">
              <a:solidFill>
                <a:srgbClr val="464646"/>
              </a:solidFill>
            </a:rPr>
            <a:t>risque</a:t>
          </a:r>
          <a:r>
            <a:rPr lang="en-US" dirty="0" smtClean="0">
              <a:solidFill>
                <a:srgbClr val="464646"/>
              </a:solidFill>
            </a:rPr>
            <a:t> de </a:t>
          </a:r>
          <a:r>
            <a:rPr lang="en-US" dirty="0" err="1" smtClean="0">
              <a:solidFill>
                <a:srgbClr val="464646"/>
              </a:solidFill>
            </a:rPr>
            <a:t>crédit</a:t>
          </a:r>
          <a:endParaRPr lang="en-US" dirty="0">
            <a:solidFill>
              <a:srgbClr val="464646"/>
            </a:solidFill>
          </a:endParaRPr>
        </a:p>
      </dgm:t>
    </dgm:pt>
    <dgm:pt modelId="{5D48984A-36F7-214B-9551-578814FB2F74}" type="parTrans" cxnId="{60F61CB0-F8BD-3549-8209-3F91DCE4FB8D}">
      <dgm:prSet/>
      <dgm:spPr/>
      <dgm:t>
        <a:bodyPr/>
        <a:lstStyle/>
        <a:p>
          <a:endParaRPr lang="en-US"/>
        </a:p>
      </dgm:t>
    </dgm:pt>
    <dgm:pt modelId="{8391AF44-EF04-F348-94F6-027E6784FE1C}" type="sibTrans" cxnId="{60F61CB0-F8BD-3549-8209-3F91DCE4FB8D}">
      <dgm:prSet/>
      <dgm:spPr/>
      <dgm:t>
        <a:bodyPr/>
        <a:lstStyle/>
        <a:p>
          <a:endParaRPr lang="en-US"/>
        </a:p>
      </dgm:t>
    </dgm:pt>
    <dgm:pt modelId="{96CEF6D7-C68A-C04F-8672-28CA4D3FF0ED}">
      <dgm:prSet/>
      <dgm:spPr/>
      <dgm:t>
        <a:bodyPr/>
        <a:lstStyle/>
        <a:p>
          <a:pPr rtl="0"/>
          <a:r>
            <a:rPr lang="fr-FR" dirty="0" smtClean="0"/>
            <a:t>C</a:t>
          </a:r>
          <a:r>
            <a:rPr lang="en-US" dirty="0" err="1" smtClean="0"/>
            <a:t>o</a:t>
          </a:r>
          <a:r>
            <a:rPr lang="fr-FR" dirty="0" err="1" smtClean="0"/>
            <a:t>ntrôle</a:t>
          </a:r>
          <a:r>
            <a:rPr lang="fr-FR" dirty="0" smtClean="0"/>
            <a:t> des </a:t>
          </a:r>
          <a:r>
            <a:rPr lang="fr-FR" dirty="0" err="1" smtClean="0"/>
            <a:t>hedges</a:t>
          </a:r>
          <a:r>
            <a:rPr lang="fr-FR" dirty="0" smtClean="0"/>
            <a:t> </a:t>
          </a:r>
          <a:r>
            <a:rPr lang="fr-FR" dirty="0" err="1" smtClean="0"/>
            <a:t>funds</a:t>
          </a:r>
          <a:endParaRPr lang="fr-FR" dirty="0"/>
        </a:p>
      </dgm:t>
    </dgm:pt>
    <dgm:pt modelId="{6BB8300F-9647-3941-B19F-01B387501D21}" type="parTrans" cxnId="{0AB103DE-5536-274C-9B2E-E0E01B8ED513}">
      <dgm:prSet/>
      <dgm:spPr/>
      <dgm:t>
        <a:bodyPr/>
        <a:lstStyle/>
        <a:p>
          <a:endParaRPr lang="en-US"/>
        </a:p>
      </dgm:t>
    </dgm:pt>
    <dgm:pt modelId="{1AD4E7C4-5B53-A945-9C99-3F747270A466}" type="sibTrans" cxnId="{0AB103DE-5536-274C-9B2E-E0E01B8ED513}">
      <dgm:prSet/>
      <dgm:spPr/>
      <dgm:t>
        <a:bodyPr/>
        <a:lstStyle/>
        <a:p>
          <a:endParaRPr lang="en-US"/>
        </a:p>
      </dgm:t>
    </dgm:pt>
    <dgm:pt modelId="{EAD3A51D-5AB8-034E-B2C1-B1394B4D9F61}">
      <dgm:prSet/>
      <dgm:spPr/>
      <dgm:t>
        <a:bodyPr/>
        <a:lstStyle/>
        <a:p>
          <a:pPr rtl="0"/>
          <a:r>
            <a:rPr lang="en-US" dirty="0" smtClean="0">
              <a:solidFill>
                <a:srgbClr val="464646"/>
              </a:solidFill>
            </a:rPr>
            <a:t>E</a:t>
          </a:r>
          <a:r>
            <a:rPr lang="fr-FR" dirty="0" err="1" smtClean="0">
              <a:solidFill>
                <a:srgbClr val="464646"/>
              </a:solidFill>
            </a:rPr>
            <a:t>nregistrement</a:t>
          </a:r>
          <a:endParaRPr lang="fr-FR" dirty="0">
            <a:solidFill>
              <a:srgbClr val="464646"/>
            </a:solidFill>
          </a:endParaRPr>
        </a:p>
      </dgm:t>
    </dgm:pt>
    <dgm:pt modelId="{5AFEE5CA-3153-D04B-8ADC-82F114F42C3C}" type="parTrans" cxnId="{8FCAF0C1-A4FC-5B4B-966F-C2318EE7DAA0}">
      <dgm:prSet/>
      <dgm:spPr/>
      <dgm:t>
        <a:bodyPr/>
        <a:lstStyle/>
        <a:p>
          <a:endParaRPr lang="en-US"/>
        </a:p>
      </dgm:t>
    </dgm:pt>
    <dgm:pt modelId="{831FB50F-6077-CE4D-A529-780A7BBAEF82}" type="sibTrans" cxnId="{8FCAF0C1-A4FC-5B4B-966F-C2318EE7DAA0}">
      <dgm:prSet/>
      <dgm:spPr/>
      <dgm:t>
        <a:bodyPr/>
        <a:lstStyle/>
        <a:p>
          <a:endParaRPr lang="en-US"/>
        </a:p>
      </dgm:t>
    </dgm:pt>
    <dgm:pt modelId="{B5A37E16-9EA4-E542-99DD-83EF99D3181E}">
      <dgm:prSet/>
      <dgm:spPr/>
      <dgm:t>
        <a:bodyPr/>
        <a:lstStyle/>
        <a:p>
          <a:pPr rtl="0"/>
          <a:r>
            <a:rPr lang="en-US" dirty="0" smtClean="0">
              <a:solidFill>
                <a:srgbClr val="464646"/>
              </a:solidFill>
            </a:rPr>
            <a:t>Respect de </a:t>
          </a:r>
          <a:r>
            <a:rPr lang="en-US" dirty="0" err="1" smtClean="0">
              <a:solidFill>
                <a:srgbClr val="464646"/>
              </a:solidFill>
            </a:rPr>
            <a:t>règles</a:t>
          </a:r>
          <a:r>
            <a:rPr lang="en-US" dirty="0" smtClean="0">
              <a:solidFill>
                <a:srgbClr val="464646"/>
              </a:solidFill>
            </a:rPr>
            <a:t> de </a:t>
          </a:r>
          <a:r>
            <a:rPr lang="en-US" dirty="0" err="1" smtClean="0">
              <a:solidFill>
                <a:srgbClr val="464646"/>
              </a:solidFill>
            </a:rPr>
            <a:t>bonnes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pratiques</a:t>
          </a:r>
          <a:r>
            <a:rPr lang="en-US" dirty="0" smtClean="0">
              <a:solidFill>
                <a:srgbClr val="464646"/>
              </a:solidFill>
            </a:rPr>
            <a:t> </a:t>
          </a:r>
          <a:endParaRPr lang="en-US" dirty="0">
            <a:solidFill>
              <a:srgbClr val="464646"/>
            </a:solidFill>
          </a:endParaRPr>
        </a:p>
      </dgm:t>
    </dgm:pt>
    <dgm:pt modelId="{B8E7580B-1853-FA4B-8A9D-0D6A18B07248}" type="parTrans" cxnId="{E9B547A2-1631-5440-9F2A-F319E2CD6267}">
      <dgm:prSet/>
      <dgm:spPr/>
      <dgm:t>
        <a:bodyPr/>
        <a:lstStyle/>
        <a:p>
          <a:endParaRPr lang="en-US"/>
        </a:p>
      </dgm:t>
    </dgm:pt>
    <dgm:pt modelId="{3C1F9960-9A70-C043-A3EC-B04503A156FA}" type="sibTrans" cxnId="{E9B547A2-1631-5440-9F2A-F319E2CD6267}">
      <dgm:prSet/>
      <dgm:spPr/>
      <dgm:t>
        <a:bodyPr/>
        <a:lstStyle/>
        <a:p>
          <a:endParaRPr lang="en-US"/>
        </a:p>
      </dgm:t>
    </dgm:pt>
    <dgm:pt modelId="{C1A6F4C1-5641-9F47-9017-936AABE90E26}">
      <dgm:prSet/>
      <dgm:spPr/>
      <dgm:t>
        <a:bodyPr/>
        <a:lstStyle/>
        <a:p>
          <a:pPr rtl="0"/>
          <a:r>
            <a:rPr lang="fr-FR" dirty="0" smtClean="0">
              <a:solidFill>
                <a:srgbClr val="464646"/>
              </a:solidFill>
            </a:rPr>
            <a:t>Transparence vis-à-vis des superviseurs et des banques centrales</a:t>
          </a:r>
          <a:endParaRPr lang="fr-FR" dirty="0">
            <a:solidFill>
              <a:srgbClr val="464646"/>
            </a:solidFill>
          </a:endParaRPr>
        </a:p>
      </dgm:t>
    </dgm:pt>
    <dgm:pt modelId="{75C18F12-135E-E644-9FCA-524C2EFAD212}" type="parTrans" cxnId="{BF2B4F6B-C987-2645-9B66-B11DE7143B7B}">
      <dgm:prSet/>
      <dgm:spPr/>
      <dgm:t>
        <a:bodyPr/>
        <a:lstStyle/>
        <a:p>
          <a:endParaRPr lang="en-US"/>
        </a:p>
      </dgm:t>
    </dgm:pt>
    <dgm:pt modelId="{EC3DB96A-DF9B-3C4E-8793-A2CA82C14247}" type="sibTrans" cxnId="{BF2B4F6B-C987-2645-9B66-B11DE7143B7B}">
      <dgm:prSet/>
      <dgm:spPr/>
      <dgm:t>
        <a:bodyPr/>
        <a:lstStyle/>
        <a:p>
          <a:endParaRPr lang="en-US"/>
        </a:p>
      </dgm:t>
    </dgm:pt>
    <dgm:pt modelId="{C7F48E26-C44F-0846-B5A8-41FAF57AEC77}">
      <dgm:prSet/>
      <dgm:spPr/>
      <dgm:t>
        <a:bodyPr/>
        <a:lstStyle/>
        <a:p>
          <a:pPr rtl="0"/>
          <a:endParaRPr lang="fr-FR" dirty="0">
            <a:solidFill>
              <a:srgbClr val="464646"/>
            </a:solidFill>
          </a:endParaRPr>
        </a:p>
      </dgm:t>
    </dgm:pt>
    <dgm:pt modelId="{402A407B-88EA-7E4C-826B-4895117E0631}" type="parTrans" cxnId="{60923177-B813-1A4A-AB1A-75F3499BCB33}">
      <dgm:prSet/>
      <dgm:spPr/>
      <dgm:t>
        <a:bodyPr/>
        <a:lstStyle/>
        <a:p>
          <a:endParaRPr lang="en-US"/>
        </a:p>
      </dgm:t>
    </dgm:pt>
    <dgm:pt modelId="{61761E7C-6460-264C-BE95-498F61D877C5}" type="sibTrans" cxnId="{60923177-B813-1A4A-AB1A-75F3499BCB33}">
      <dgm:prSet/>
      <dgm:spPr/>
      <dgm:t>
        <a:bodyPr/>
        <a:lstStyle/>
        <a:p>
          <a:endParaRPr lang="en-US"/>
        </a:p>
      </dgm:t>
    </dgm:pt>
    <dgm:pt modelId="{465A922B-4C52-F547-AC0F-3523864D2727}">
      <dgm:prSet/>
      <dgm:spPr/>
      <dgm:t>
        <a:bodyPr/>
        <a:lstStyle/>
        <a:p>
          <a:pPr rtl="0"/>
          <a:endParaRPr lang="en-US" dirty="0">
            <a:solidFill>
              <a:srgbClr val="464646"/>
            </a:solidFill>
          </a:endParaRPr>
        </a:p>
      </dgm:t>
    </dgm:pt>
    <dgm:pt modelId="{578471CC-5C91-E84D-92CF-9E4ABE3BC719}" type="parTrans" cxnId="{76BDF5F8-C46F-A540-B0E2-618DBDC6BE01}">
      <dgm:prSet/>
      <dgm:spPr/>
      <dgm:t>
        <a:bodyPr/>
        <a:lstStyle/>
        <a:p>
          <a:endParaRPr lang="en-US"/>
        </a:p>
      </dgm:t>
    </dgm:pt>
    <dgm:pt modelId="{F23532A5-5569-A74D-9856-8E9B867EC534}" type="sibTrans" cxnId="{76BDF5F8-C46F-A540-B0E2-618DBDC6BE01}">
      <dgm:prSet/>
      <dgm:spPr/>
      <dgm:t>
        <a:bodyPr/>
        <a:lstStyle/>
        <a:p>
          <a:endParaRPr lang="en-US"/>
        </a:p>
      </dgm:t>
    </dgm:pt>
    <dgm:pt modelId="{9C060E59-E95B-9F44-90A4-C61C0198364B}">
      <dgm:prSet/>
      <dgm:spPr/>
      <dgm:t>
        <a:bodyPr/>
        <a:lstStyle/>
        <a:p>
          <a:pPr rtl="0"/>
          <a:endParaRPr lang="fr-FR" dirty="0">
            <a:solidFill>
              <a:srgbClr val="464646"/>
            </a:solidFill>
          </a:endParaRPr>
        </a:p>
      </dgm:t>
    </dgm:pt>
    <dgm:pt modelId="{99291EBF-EC74-A246-B1B1-AFDE10AD05AA}" type="parTrans" cxnId="{C523E71D-9671-8748-9A1C-67090403AF65}">
      <dgm:prSet/>
      <dgm:spPr/>
      <dgm:t>
        <a:bodyPr/>
        <a:lstStyle/>
        <a:p>
          <a:endParaRPr lang="en-US"/>
        </a:p>
      </dgm:t>
    </dgm:pt>
    <dgm:pt modelId="{5298CE4E-3F39-2849-8B57-F495FF243D1B}" type="sibTrans" cxnId="{C523E71D-9671-8748-9A1C-67090403AF65}">
      <dgm:prSet/>
      <dgm:spPr/>
      <dgm:t>
        <a:bodyPr/>
        <a:lstStyle/>
        <a:p>
          <a:endParaRPr lang="en-US"/>
        </a:p>
      </dgm:t>
    </dgm:pt>
    <dgm:pt modelId="{A984D134-5950-F44E-82A8-CF2100899FBD}">
      <dgm:prSet/>
      <dgm:spPr/>
      <dgm:t>
        <a:bodyPr/>
        <a:lstStyle/>
        <a:p>
          <a:pPr rtl="0"/>
          <a:endParaRPr lang="en-US" dirty="0">
            <a:solidFill>
              <a:srgbClr val="464646"/>
            </a:solidFill>
          </a:endParaRPr>
        </a:p>
      </dgm:t>
    </dgm:pt>
    <dgm:pt modelId="{404DACA8-D1EC-1743-8A02-357A9044DF21}" type="parTrans" cxnId="{993B9FF4-BF52-7946-B2F1-8E241046D438}">
      <dgm:prSet/>
      <dgm:spPr/>
      <dgm:t>
        <a:bodyPr/>
        <a:lstStyle/>
        <a:p>
          <a:endParaRPr lang="en-US"/>
        </a:p>
      </dgm:t>
    </dgm:pt>
    <dgm:pt modelId="{984424CE-408E-B949-8CD3-430D5F2E0A5C}" type="sibTrans" cxnId="{993B9FF4-BF52-7946-B2F1-8E241046D438}">
      <dgm:prSet/>
      <dgm:spPr/>
      <dgm:t>
        <a:bodyPr/>
        <a:lstStyle/>
        <a:p>
          <a:endParaRPr lang="en-US"/>
        </a:p>
      </dgm:t>
    </dgm:pt>
    <dgm:pt modelId="{1891286D-391F-724F-BFF9-00C02F3A8179}">
      <dgm:prSet/>
      <dgm:spPr/>
      <dgm:t>
        <a:bodyPr/>
        <a:lstStyle/>
        <a:p>
          <a:pPr rtl="0"/>
          <a:endParaRPr lang="en-US" dirty="0">
            <a:solidFill>
              <a:srgbClr val="464646"/>
            </a:solidFill>
          </a:endParaRPr>
        </a:p>
      </dgm:t>
    </dgm:pt>
    <dgm:pt modelId="{B159717C-29A1-5949-8B5C-B18525773ED9}" type="parTrans" cxnId="{6D93A5F7-B07B-1A4D-A025-F1F5D118B952}">
      <dgm:prSet/>
      <dgm:spPr/>
      <dgm:t>
        <a:bodyPr/>
        <a:lstStyle/>
        <a:p>
          <a:endParaRPr lang="en-US"/>
        </a:p>
      </dgm:t>
    </dgm:pt>
    <dgm:pt modelId="{D6A7AB47-06CF-5443-86D0-A85253B4CDF8}" type="sibTrans" cxnId="{6D93A5F7-B07B-1A4D-A025-F1F5D118B952}">
      <dgm:prSet/>
      <dgm:spPr/>
      <dgm:t>
        <a:bodyPr/>
        <a:lstStyle/>
        <a:p>
          <a:endParaRPr lang="en-US"/>
        </a:p>
      </dgm:t>
    </dgm:pt>
    <dgm:pt modelId="{B17EFDB3-7D37-9846-95C1-A9CE35322540}" type="pres">
      <dgm:prSet presAssocID="{25E3CD6A-4C8D-2644-86E5-F4C832F6D3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1881B4-5079-BF41-9F60-26CAA8BB7E92}" type="pres">
      <dgm:prSet presAssocID="{37356AB2-5C47-0944-98A6-D9DF8DC96379}" presName="composite" presStyleCnt="0"/>
      <dgm:spPr/>
    </dgm:pt>
    <dgm:pt modelId="{EC8D0E7C-F74A-5447-8EEC-97DF44BF60DD}" type="pres">
      <dgm:prSet presAssocID="{37356AB2-5C47-0944-98A6-D9DF8DC9637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DCC6C-4C35-2A4A-A598-D7F6C4648705}" type="pres">
      <dgm:prSet presAssocID="{37356AB2-5C47-0944-98A6-D9DF8DC9637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A0C64-A336-0440-89E9-CA1BD3556064}" type="pres">
      <dgm:prSet presAssocID="{C63D3878-B694-6740-AF92-4C5EA48D1CE6}" presName="space" presStyleCnt="0"/>
      <dgm:spPr/>
    </dgm:pt>
    <dgm:pt modelId="{17CC2287-EE37-094C-9068-3F1E1296D5D6}" type="pres">
      <dgm:prSet presAssocID="{96CEF6D7-C68A-C04F-8672-28CA4D3FF0ED}" presName="composite" presStyleCnt="0"/>
      <dgm:spPr/>
    </dgm:pt>
    <dgm:pt modelId="{4B9FC1AD-7D0C-B841-A971-CBD22F2CA9B0}" type="pres">
      <dgm:prSet presAssocID="{96CEF6D7-C68A-C04F-8672-28CA4D3FF0E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00139-679F-9746-B778-B192D402901D}" type="pres">
      <dgm:prSet presAssocID="{96CEF6D7-C68A-C04F-8672-28CA4D3FF0E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7AB0F2-CEDC-8D4C-BA1C-EED15B1B3E42}" srcId="{37356AB2-5C47-0944-98A6-D9DF8DC96379}" destId="{F277E673-B912-3043-A893-ADD1046A097F}" srcOrd="4" destOrd="0" parTransId="{042959C2-5101-D54A-BA59-15A85B95EFBD}" sibTransId="{39D36C6A-8990-F34B-A13D-DF0CCADF2ED0}"/>
    <dgm:cxn modelId="{2BE584BE-3188-5043-B305-F6F84EB6A300}" type="presOf" srcId="{9C060E59-E95B-9F44-90A4-C61C0198364B}" destId="{12FDCC6C-4C35-2A4A-A598-D7F6C4648705}" srcOrd="0" destOrd="1" presId="urn:microsoft.com/office/officeart/2005/8/layout/hList1"/>
    <dgm:cxn modelId="{1DB3E607-8280-1E45-9346-62991348FE9A}" type="presOf" srcId="{465A922B-4C52-F547-AC0F-3523864D2727}" destId="{0CA00139-679F-9746-B778-B192D402901D}" srcOrd="0" destOrd="3" presId="urn:microsoft.com/office/officeart/2005/8/layout/hList1"/>
    <dgm:cxn modelId="{79DC1BEE-FBDD-C342-A2F1-FECEB955594A}" srcId="{37356AB2-5C47-0944-98A6-D9DF8DC96379}" destId="{FD6AF124-2659-3345-BD58-1110FA2EB2C7}" srcOrd="0" destOrd="0" parTransId="{02DFF0D0-FA44-6E45-885D-BECAF7301F51}" sibTransId="{63D070CD-9105-4745-B28E-E071E5C41B0D}"/>
    <dgm:cxn modelId="{3104171D-33AF-1B46-BF75-3970AD5EC024}" type="presOf" srcId="{44D2EF09-55DB-4649-ACF5-0ECDE17B60FF}" destId="{12FDCC6C-4C35-2A4A-A598-D7F6C4648705}" srcOrd="0" destOrd="6" presId="urn:microsoft.com/office/officeart/2005/8/layout/hList1"/>
    <dgm:cxn modelId="{3DA2171D-2A91-BF4E-9286-59F5BF49A6EF}" type="presOf" srcId="{25E3CD6A-4C8D-2644-86E5-F4C832F6D336}" destId="{B17EFDB3-7D37-9846-95C1-A9CE35322540}" srcOrd="0" destOrd="0" presId="urn:microsoft.com/office/officeart/2005/8/layout/hList1"/>
    <dgm:cxn modelId="{B403AA33-7F55-9547-B2A3-9E99E96BB7F2}" type="presOf" srcId="{A984D134-5950-F44E-82A8-CF2100899FBD}" destId="{12FDCC6C-4C35-2A4A-A598-D7F6C4648705}" srcOrd="0" destOrd="3" presId="urn:microsoft.com/office/officeart/2005/8/layout/hList1"/>
    <dgm:cxn modelId="{BF2B4F6B-C987-2645-9B66-B11DE7143B7B}" srcId="{96CEF6D7-C68A-C04F-8672-28CA4D3FF0ED}" destId="{C1A6F4C1-5641-9F47-9017-936AABE90E26}" srcOrd="4" destOrd="0" parTransId="{75C18F12-135E-E644-9FCA-524C2EFAD212}" sibTransId="{EC3DB96A-DF9B-3C4E-8793-A2CA82C14247}"/>
    <dgm:cxn modelId="{C523E71D-9671-8748-9A1C-67090403AF65}" srcId="{37356AB2-5C47-0944-98A6-D9DF8DC96379}" destId="{9C060E59-E95B-9F44-90A4-C61C0198364B}" srcOrd="1" destOrd="0" parTransId="{99291EBF-EC74-A246-B1B1-AFDE10AD05AA}" sibTransId="{5298CE4E-3F39-2849-8B57-F495FF243D1B}"/>
    <dgm:cxn modelId="{DD09C956-BAD6-1F43-965D-696D995298E2}" type="presOf" srcId="{1891286D-391F-724F-BFF9-00C02F3A8179}" destId="{12FDCC6C-4C35-2A4A-A598-D7F6C4648705}" srcOrd="0" destOrd="5" presId="urn:microsoft.com/office/officeart/2005/8/layout/hList1"/>
    <dgm:cxn modelId="{0EDBC782-FAD6-4D47-B722-5A7C0E2AA3A2}" type="presOf" srcId="{C7F48E26-C44F-0846-B5A8-41FAF57AEC77}" destId="{0CA00139-679F-9746-B778-B192D402901D}" srcOrd="0" destOrd="1" presId="urn:microsoft.com/office/officeart/2005/8/layout/hList1"/>
    <dgm:cxn modelId="{993B9FF4-BF52-7946-B2F1-8E241046D438}" srcId="{37356AB2-5C47-0944-98A6-D9DF8DC96379}" destId="{A984D134-5950-F44E-82A8-CF2100899FBD}" srcOrd="3" destOrd="0" parTransId="{404DACA8-D1EC-1743-8A02-357A9044DF21}" sibTransId="{984424CE-408E-B949-8CD3-430D5F2E0A5C}"/>
    <dgm:cxn modelId="{6D93A5F7-B07B-1A4D-A025-F1F5D118B952}" srcId="{37356AB2-5C47-0944-98A6-D9DF8DC96379}" destId="{1891286D-391F-724F-BFF9-00C02F3A8179}" srcOrd="5" destOrd="0" parTransId="{B159717C-29A1-5949-8B5C-B18525773ED9}" sibTransId="{D6A7AB47-06CF-5443-86D0-A85253B4CDF8}"/>
    <dgm:cxn modelId="{13DD4742-D95B-E84A-B8F6-00987763F06B}" type="presOf" srcId="{96CEF6D7-C68A-C04F-8672-28CA4D3FF0ED}" destId="{4B9FC1AD-7D0C-B841-A971-CBD22F2CA9B0}" srcOrd="0" destOrd="0" presId="urn:microsoft.com/office/officeart/2005/8/layout/hList1"/>
    <dgm:cxn modelId="{3E1EA572-6167-A64A-B6D9-BBDDA736AF5F}" type="presOf" srcId="{C1A6F4C1-5641-9F47-9017-936AABE90E26}" destId="{0CA00139-679F-9746-B778-B192D402901D}" srcOrd="0" destOrd="4" presId="urn:microsoft.com/office/officeart/2005/8/layout/hList1"/>
    <dgm:cxn modelId="{60923177-B813-1A4A-AB1A-75F3499BCB33}" srcId="{96CEF6D7-C68A-C04F-8672-28CA4D3FF0ED}" destId="{C7F48E26-C44F-0846-B5A8-41FAF57AEC77}" srcOrd="1" destOrd="0" parTransId="{402A407B-88EA-7E4C-826B-4895117E0631}" sibTransId="{61761E7C-6460-264C-BE95-498F61D877C5}"/>
    <dgm:cxn modelId="{4D9DC683-AD91-2945-88F1-D633AA92876A}" srcId="{25E3CD6A-4C8D-2644-86E5-F4C832F6D336}" destId="{37356AB2-5C47-0944-98A6-D9DF8DC96379}" srcOrd="0" destOrd="0" parTransId="{045C238F-7AE6-F74E-9167-2D5DE8BA35B7}" sibTransId="{C63D3878-B694-6740-AF92-4C5EA48D1CE6}"/>
    <dgm:cxn modelId="{31FE3EEC-4496-9A45-A1C5-F52E218386B4}" type="presOf" srcId="{FD6AF124-2659-3345-BD58-1110FA2EB2C7}" destId="{12FDCC6C-4C35-2A4A-A598-D7F6C4648705}" srcOrd="0" destOrd="0" presId="urn:microsoft.com/office/officeart/2005/8/layout/hList1"/>
    <dgm:cxn modelId="{4E9628E1-BFB8-CB4A-AC92-150AB79256CB}" type="presOf" srcId="{B5A37E16-9EA4-E542-99DD-83EF99D3181E}" destId="{0CA00139-679F-9746-B778-B192D402901D}" srcOrd="0" destOrd="2" presId="urn:microsoft.com/office/officeart/2005/8/layout/hList1"/>
    <dgm:cxn modelId="{60F61CB0-F8BD-3549-8209-3F91DCE4FB8D}" srcId="{37356AB2-5C47-0944-98A6-D9DF8DC96379}" destId="{44D2EF09-55DB-4649-ACF5-0ECDE17B60FF}" srcOrd="6" destOrd="0" parTransId="{5D48984A-36F7-214B-9551-578814FB2F74}" sibTransId="{8391AF44-EF04-F348-94F6-027E6784FE1C}"/>
    <dgm:cxn modelId="{E9B547A2-1631-5440-9F2A-F319E2CD6267}" srcId="{96CEF6D7-C68A-C04F-8672-28CA4D3FF0ED}" destId="{B5A37E16-9EA4-E542-99DD-83EF99D3181E}" srcOrd="2" destOrd="0" parTransId="{B8E7580B-1853-FA4B-8A9D-0D6A18B07248}" sibTransId="{3C1F9960-9A70-C043-A3EC-B04503A156FA}"/>
    <dgm:cxn modelId="{D49890A8-A97D-1E4C-9332-447E27E40DB7}" type="presOf" srcId="{F277E673-B912-3043-A893-ADD1046A097F}" destId="{12FDCC6C-4C35-2A4A-A598-D7F6C4648705}" srcOrd="0" destOrd="4" presId="urn:microsoft.com/office/officeart/2005/8/layout/hList1"/>
    <dgm:cxn modelId="{B990C986-D3C1-EA4E-84F2-7E3A8EF7DCD8}" type="presOf" srcId="{02E2CF0D-302C-C143-A6BF-077ADDCB8F4E}" destId="{12FDCC6C-4C35-2A4A-A598-D7F6C4648705}" srcOrd="0" destOrd="2" presId="urn:microsoft.com/office/officeart/2005/8/layout/hList1"/>
    <dgm:cxn modelId="{8FCAF0C1-A4FC-5B4B-966F-C2318EE7DAA0}" srcId="{96CEF6D7-C68A-C04F-8672-28CA4D3FF0ED}" destId="{EAD3A51D-5AB8-034E-B2C1-B1394B4D9F61}" srcOrd="0" destOrd="0" parTransId="{5AFEE5CA-3153-D04B-8ADC-82F114F42C3C}" sibTransId="{831FB50F-6077-CE4D-A529-780A7BBAEF82}"/>
    <dgm:cxn modelId="{0AB103DE-5536-274C-9B2E-E0E01B8ED513}" srcId="{25E3CD6A-4C8D-2644-86E5-F4C832F6D336}" destId="{96CEF6D7-C68A-C04F-8672-28CA4D3FF0ED}" srcOrd="1" destOrd="0" parTransId="{6BB8300F-9647-3941-B19F-01B387501D21}" sibTransId="{1AD4E7C4-5B53-A945-9C99-3F747270A466}"/>
    <dgm:cxn modelId="{EBA23DD0-7938-D149-9CDC-68DFC1807A60}" type="presOf" srcId="{37356AB2-5C47-0944-98A6-D9DF8DC96379}" destId="{EC8D0E7C-F74A-5447-8EEC-97DF44BF60DD}" srcOrd="0" destOrd="0" presId="urn:microsoft.com/office/officeart/2005/8/layout/hList1"/>
    <dgm:cxn modelId="{8179AAF1-0F55-CA4B-ABBB-82DBDB5B7CFA}" type="presOf" srcId="{EAD3A51D-5AB8-034E-B2C1-B1394B4D9F61}" destId="{0CA00139-679F-9746-B778-B192D402901D}" srcOrd="0" destOrd="0" presId="urn:microsoft.com/office/officeart/2005/8/layout/hList1"/>
    <dgm:cxn modelId="{76BDF5F8-C46F-A540-B0E2-618DBDC6BE01}" srcId="{96CEF6D7-C68A-C04F-8672-28CA4D3FF0ED}" destId="{465A922B-4C52-F547-AC0F-3523864D2727}" srcOrd="3" destOrd="0" parTransId="{578471CC-5C91-E84D-92CF-9E4ABE3BC719}" sibTransId="{F23532A5-5569-A74D-9856-8E9B867EC534}"/>
    <dgm:cxn modelId="{CDF3D5AF-87F9-9744-B414-D96D8ECE9763}" srcId="{37356AB2-5C47-0944-98A6-D9DF8DC96379}" destId="{02E2CF0D-302C-C143-A6BF-077ADDCB8F4E}" srcOrd="2" destOrd="0" parTransId="{5D6DF655-2C42-5F46-8339-70721A0DFC3A}" sibTransId="{F491898C-F9E6-3E46-8729-B30795ECA804}"/>
    <dgm:cxn modelId="{24468796-4BB3-2A45-9AD3-3B3029096C26}" type="presParOf" srcId="{B17EFDB3-7D37-9846-95C1-A9CE35322540}" destId="{7C1881B4-5079-BF41-9F60-26CAA8BB7E92}" srcOrd="0" destOrd="0" presId="urn:microsoft.com/office/officeart/2005/8/layout/hList1"/>
    <dgm:cxn modelId="{85EC1AE0-74E9-DC4C-ADF0-93DAA45E8991}" type="presParOf" srcId="{7C1881B4-5079-BF41-9F60-26CAA8BB7E92}" destId="{EC8D0E7C-F74A-5447-8EEC-97DF44BF60DD}" srcOrd="0" destOrd="0" presId="urn:microsoft.com/office/officeart/2005/8/layout/hList1"/>
    <dgm:cxn modelId="{2866F400-DE12-0F46-94B5-CE07BAF3BA31}" type="presParOf" srcId="{7C1881B4-5079-BF41-9F60-26CAA8BB7E92}" destId="{12FDCC6C-4C35-2A4A-A598-D7F6C4648705}" srcOrd="1" destOrd="0" presId="urn:microsoft.com/office/officeart/2005/8/layout/hList1"/>
    <dgm:cxn modelId="{92C99FBE-0F32-C44C-8496-B64184ACEDDD}" type="presParOf" srcId="{B17EFDB3-7D37-9846-95C1-A9CE35322540}" destId="{D26A0C64-A336-0440-89E9-CA1BD3556064}" srcOrd="1" destOrd="0" presId="urn:microsoft.com/office/officeart/2005/8/layout/hList1"/>
    <dgm:cxn modelId="{CB8838D2-2F53-CB4D-962A-A2BED8AAAB73}" type="presParOf" srcId="{B17EFDB3-7D37-9846-95C1-A9CE35322540}" destId="{17CC2287-EE37-094C-9068-3F1E1296D5D6}" srcOrd="2" destOrd="0" presId="urn:microsoft.com/office/officeart/2005/8/layout/hList1"/>
    <dgm:cxn modelId="{98FD760B-B4DC-844D-A48C-BAAD85AA922A}" type="presParOf" srcId="{17CC2287-EE37-094C-9068-3F1E1296D5D6}" destId="{4B9FC1AD-7D0C-B841-A971-CBD22F2CA9B0}" srcOrd="0" destOrd="0" presId="urn:microsoft.com/office/officeart/2005/8/layout/hList1"/>
    <dgm:cxn modelId="{487F14FB-F7E2-2A47-BBAB-611AC75A7E69}" type="presParOf" srcId="{17CC2287-EE37-094C-9068-3F1E1296D5D6}" destId="{0CA00139-679F-9746-B778-B192D402901D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E79CDC-86F5-AA4A-9EB4-F2E1236A0AD5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A58F5B-CFB2-4648-8035-334D776BEF3A}">
      <dgm:prSet/>
      <dgm:spPr/>
      <dgm:t>
        <a:bodyPr/>
        <a:lstStyle/>
        <a:p>
          <a:pPr rtl="0"/>
          <a:r>
            <a:rPr lang="en-US" dirty="0" smtClean="0"/>
            <a:t>Supervision </a:t>
          </a:r>
          <a:r>
            <a:rPr lang="en-US" dirty="0" err="1" smtClean="0"/>
            <a:t>financière</a:t>
          </a:r>
          <a:r>
            <a:rPr lang="en-US" dirty="0" smtClean="0"/>
            <a:t> (UE)</a:t>
          </a:r>
          <a:endParaRPr lang="en-US" dirty="0"/>
        </a:p>
      </dgm:t>
    </dgm:pt>
    <dgm:pt modelId="{8AD2A310-0080-4D47-9005-EA44043EC468}" type="parTrans" cxnId="{EAAAA8A1-FCBE-8746-85F9-711657B677A5}">
      <dgm:prSet/>
      <dgm:spPr/>
      <dgm:t>
        <a:bodyPr/>
        <a:lstStyle/>
        <a:p>
          <a:endParaRPr lang="en-US"/>
        </a:p>
      </dgm:t>
    </dgm:pt>
    <dgm:pt modelId="{E036B9BF-7227-3146-9545-FA127B4ED764}" type="sibTrans" cxnId="{EAAAA8A1-FCBE-8746-85F9-711657B677A5}">
      <dgm:prSet/>
      <dgm:spPr/>
      <dgm:t>
        <a:bodyPr/>
        <a:lstStyle/>
        <a:p>
          <a:endParaRPr lang="en-US"/>
        </a:p>
      </dgm:t>
    </dgm:pt>
    <dgm:pt modelId="{A4B743FF-F1FD-414F-B511-BE70B900D029}">
      <dgm:prSet/>
      <dgm:spPr/>
      <dgm:t>
        <a:bodyPr/>
        <a:lstStyle/>
        <a:p>
          <a:pPr rtl="0"/>
          <a:r>
            <a:rPr lang="fr-FR" dirty="0" smtClean="0">
              <a:solidFill>
                <a:srgbClr val="464646"/>
              </a:solidFill>
            </a:rPr>
            <a:t>Autorités européennes de supervision avec un poste de pilotage macroéconomique</a:t>
          </a:r>
          <a:endParaRPr lang="fr-FR" dirty="0">
            <a:solidFill>
              <a:srgbClr val="464646"/>
            </a:solidFill>
          </a:endParaRPr>
        </a:p>
      </dgm:t>
    </dgm:pt>
    <dgm:pt modelId="{68B66F20-2DD8-F241-8E21-DBF1B55071DF}" type="parTrans" cxnId="{16FCA009-0B8F-7941-9C5F-0C24EA68B44F}">
      <dgm:prSet/>
      <dgm:spPr/>
      <dgm:t>
        <a:bodyPr/>
        <a:lstStyle/>
        <a:p>
          <a:endParaRPr lang="en-US"/>
        </a:p>
      </dgm:t>
    </dgm:pt>
    <dgm:pt modelId="{21106F9E-679D-CF46-906B-1E3FC4EFE3E7}" type="sibTrans" cxnId="{16FCA009-0B8F-7941-9C5F-0C24EA68B44F}">
      <dgm:prSet/>
      <dgm:spPr/>
      <dgm:t>
        <a:bodyPr/>
        <a:lstStyle/>
        <a:p>
          <a:endParaRPr lang="en-US"/>
        </a:p>
      </dgm:t>
    </dgm:pt>
    <dgm:pt modelId="{A1E9AE9A-F4FD-3643-8E40-80F8220D02EB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Autorités</a:t>
          </a:r>
          <a:r>
            <a:rPr lang="en-US" dirty="0" smtClean="0">
              <a:solidFill>
                <a:srgbClr val="464646"/>
              </a:solidFill>
            </a:rPr>
            <a:t> de supervision </a:t>
          </a:r>
          <a:r>
            <a:rPr lang="en-US" dirty="0" err="1" smtClean="0">
              <a:solidFill>
                <a:srgbClr val="464646"/>
              </a:solidFill>
            </a:rPr>
            <a:t>dans</a:t>
          </a:r>
          <a:r>
            <a:rPr lang="en-US" dirty="0" smtClean="0">
              <a:solidFill>
                <a:srgbClr val="464646"/>
              </a:solidFill>
            </a:rPr>
            <a:t> le </a:t>
          </a:r>
          <a:r>
            <a:rPr lang="en-US" dirty="0" err="1" smtClean="0">
              <a:solidFill>
                <a:srgbClr val="464646"/>
              </a:solidFill>
            </a:rPr>
            <a:t>domaine</a:t>
          </a:r>
          <a:r>
            <a:rPr lang="en-US" dirty="0" smtClean="0">
              <a:solidFill>
                <a:srgbClr val="464646"/>
              </a:solidFill>
            </a:rPr>
            <a:t> de la </a:t>
          </a:r>
          <a:r>
            <a:rPr lang="en-US" dirty="0" err="1" smtClean="0">
              <a:solidFill>
                <a:srgbClr val="464646"/>
              </a:solidFill>
            </a:rPr>
            <a:t>banque</a:t>
          </a:r>
          <a:r>
            <a:rPr lang="en-US" dirty="0" smtClean="0">
              <a:solidFill>
                <a:srgbClr val="464646"/>
              </a:solidFill>
            </a:rPr>
            <a:t>, de </a:t>
          </a:r>
          <a:r>
            <a:rPr lang="en-US" dirty="0" err="1" smtClean="0">
              <a:solidFill>
                <a:srgbClr val="464646"/>
              </a:solidFill>
            </a:rPr>
            <a:t>l’assurance</a:t>
          </a:r>
          <a:r>
            <a:rPr lang="en-US" dirty="0" smtClean="0">
              <a:solidFill>
                <a:srgbClr val="464646"/>
              </a:solidFill>
            </a:rPr>
            <a:t> et des </a:t>
          </a:r>
          <a:r>
            <a:rPr lang="en-US" dirty="0" err="1" smtClean="0">
              <a:solidFill>
                <a:srgbClr val="464646"/>
              </a:solidFill>
            </a:rPr>
            <a:t>marchés</a:t>
          </a:r>
          <a:r>
            <a:rPr lang="en-US" dirty="0" smtClean="0">
              <a:solidFill>
                <a:srgbClr val="464646"/>
              </a:solidFill>
            </a:rPr>
            <a:t> :</a:t>
          </a:r>
          <a:endParaRPr lang="en-US" dirty="0">
            <a:solidFill>
              <a:srgbClr val="464646"/>
            </a:solidFill>
          </a:endParaRPr>
        </a:p>
      </dgm:t>
    </dgm:pt>
    <dgm:pt modelId="{5136531B-9E6F-834E-BD89-F6919AF20800}" type="parTrans" cxnId="{5D558534-F49B-FC49-80B2-92B776420358}">
      <dgm:prSet/>
      <dgm:spPr/>
      <dgm:t>
        <a:bodyPr/>
        <a:lstStyle/>
        <a:p>
          <a:endParaRPr lang="en-US"/>
        </a:p>
      </dgm:t>
    </dgm:pt>
    <dgm:pt modelId="{5111557E-A8A6-0D47-9733-83C970837D2D}" type="sibTrans" cxnId="{5D558534-F49B-FC49-80B2-92B776420358}">
      <dgm:prSet/>
      <dgm:spPr/>
      <dgm:t>
        <a:bodyPr/>
        <a:lstStyle/>
        <a:p>
          <a:endParaRPr lang="en-US"/>
        </a:p>
      </dgm:t>
    </dgm:pt>
    <dgm:pt modelId="{6E4812B5-5825-4746-967F-1F0B693ABE36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Emettre</a:t>
          </a:r>
          <a:r>
            <a:rPr lang="en-US" dirty="0" smtClean="0">
              <a:solidFill>
                <a:srgbClr val="464646"/>
              </a:solidFill>
            </a:rPr>
            <a:t> de </a:t>
          </a:r>
          <a:r>
            <a:rPr lang="en-US" dirty="0" err="1" smtClean="0">
              <a:solidFill>
                <a:srgbClr val="464646"/>
              </a:solidFill>
            </a:rPr>
            <a:t>nouvelles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normes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européennes</a:t>
          </a:r>
          <a:r>
            <a:rPr lang="en-US" dirty="0" smtClean="0">
              <a:solidFill>
                <a:srgbClr val="464646"/>
              </a:solidFill>
            </a:rPr>
            <a:t> </a:t>
          </a:r>
          <a:endParaRPr lang="en-US" dirty="0">
            <a:solidFill>
              <a:srgbClr val="464646"/>
            </a:solidFill>
          </a:endParaRPr>
        </a:p>
      </dgm:t>
    </dgm:pt>
    <dgm:pt modelId="{EE8CB4ED-867A-5E4F-952B-3D0BA6FD8F6B}" type="parTrans" cxnId="{4BD3995D-A1E5-BF47-A619-48DDE40D28CB}">
      <dgm:prSet/>
      <dgm:spPr/>
      <dgm:t>
        <a:bodyPr/>
        <a:lstStyle/>
        <a:p>
          <a:endParaRPr lang="en-US"/>
        </a:p>
      </dgm:t>
    </dgm:pt>
    <dgm:pt modelId="{635C4A40-8F93-894F-B878-267C5F300774}" type="sibTrans" cxnId="{4BD3995D-A1E5-BF47-A619-48DDE40D28CB}">
      <dgm:prSet/>
      <dgm:spPr/>
      <dgm:t>
        <a:bodyPr/>
        <a:lstStyle/>
        <a:p>
          <a:endParaRPr lang="en-US"/>
        </a:p>
      </dgm:t>
    </dgm:pt>
    <dgm:pt modelId="{88300871-02AB-B147-8545-C7D134116E4F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Trancher</a:t>
          </a:r>
          <a:r>
            <a:rPr lang="en-US" dirty="0" smtClean="0">
              <a:solidFill>
                <a:srgbClr val="464646"/>
              </a:solidFill>
            </a:rPr>
            <a:t> au dernier </a:t>
          </a:r>
          <a:r>
            <a:rPr lang="en-US" dirty="0" err="1" smtClean="0">
              <a:solidFill>
                <a:srgbClr val="464646"/>
              </a:solidFill>
            </a:rPr>
            <a:t>ressort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lors</a:t>
          </a:r>
          <a:r>
            <a:rPr lang="en-US" dirty="0" smtClean="0">
              <a:solidFill>
                <a:srgbClr val="464646"/>
              </a:solidFill>
            </a:rPr>
            <a:t> d’un </a:t>
          </a:r>
          <a:r>
            <a:rPr lang="en-US" dirty="0" err="1" smtClean="0">
              <a:solidFill>
                <a:srgbClr val="464646"/>
              </a:solidFill>
            </a:rPr>
            <a:t>désaccord</a:t>
          </a:r>
          <a:r>
            <a:rPr lang="en-US" dirty="0" smtClean="0">
              <a:solidFill>
                <a:srgbClr val="464646"/>
              </a:solidFill>
            </a:rPr>
            <a:t> entre </a:t>
          </a:r>
          <a:r>
            <a:rPr lang="en-US" dirty="0" err="1" smtClean="0">
              <a:solidFill>
                <a:srgbClr val="464646"/>
              </a:solidFill>
            </a:rPr>
            <a:t>superviseurs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nationaux</a:t>
          </a:r>
          <a:endParaRPr lang="en-US" dirty="0">
            <a:solidFill>
              <a:srgbClr val="464646"/>
            </a:solidFill>
          </a:endParaRPr>
        </a:p>
      </dgm:t>
    </dgm:pt>
    <dgm:pt modelId="{926936C4-65D6-B94D-97A9-DCB05077F0B3}" type="parTrans" cxnId="{84508909-B6F3-FE4D-8414-6BAFBC496F9A}">
      <dgm:prSet/>
      <dgm:spPr/>
      <dgm:t>
        <a:bodyPr/>
        <a:lstStyle/>
        <a:p>
          <a:endParaRPr lang="en-US"/>
        </a:p>
      </dgm:t>
    </dgm:pt>
    <dgm:pt modelId="{0113135D-CE8C-0446-99C4-49D5BF4139A3}" type="sibTrans" cxnId="{84508909-B6F3-FE4D-8414-6BAFBC496F9A}">
      <dgm:prSet/>
      <dgm:spPr/>
      <dgm:t>
        <a:bodyPr/>
        <a:lstStyle/>
        <a:p>
          <a:endParaRPr lang="en-US"/>
        </a:p>
      </dgm:t>
    </dgm:pt>
    <dgm:pt modelId="{7ACF5B1A-AF07-8247-827D-E7CE125E3712}">
      <dgm:prSet/>
      <dgm:spPr/>
      <dgm:t>
        <a:bodyPr/>
        <a:lstStyle/>
        <a:p>
          <a:pPr rtl="0"/>
          <a:r>
            <a:rPr lang="en-US" dirty="0" err="1" smtClean="0">
              <a:solidFill>
                <a:srgbClr val="464646"/>
              </a:solidFill>
            </a:rPr>
            <a:t>Intervenir</a:t>
          </a:r>
          <a:r>
            <a:rPr lang="en-US" dirty="0" smtClean="0">
              <a:solidFill>
                <a:srgbClr val="464646"/>
              </a:solidFill>
            </a:rPr>
            <a:t> en situation </a:t>
          </a:r>
          <a:r>
            <a:rPr lang="en-US" dirty="0" err="1" smtClean="0">
              <a:solidFill>
                <a:srgbClr val="464646"/>
              </a:solidFill>
            </a:rPr>
            <a:t>d’urgence</a:t>
          </a:r>
          <a:r>
            <a:rPr lang="en-US" dirty="0" smtClean="0">
              <a:solidFill>
                <a:srgbClr val="464646"/>
              </a:solidFill>
            </a:rPr>
            <a:t> pour imposer </a:t>
          </a:r>
          <a:r>
            <a:rPr lang="en-US" dirty="0" err="1" smtClean="0">
              <a:solidFill>
                <a:srgbClr val="464646"/>
              </a:solidFill>
            </a:rPr>
            <a:t>à</a:t>
          </a:r>
          <a:r>
            <a:rPr lang="en-US" dirty="0" smtClean="0">
              <a:solidFill>
                <a:srgbClr val="464646"/>
              </a:solidFill>
            </a:rPr>
            <a:t> un </a:t>
          </a:r>
          <a:r>
            <a:rPr lang="en-US" dirty="0" err="1" smtClean="0">
              <a:solidFill>
                <a:srgbClr val="464646"/>
              </a:solidFill>
            </a:rPr>
            <a:t>superviseur</a:t>
          </a:r>
          <a:r>
            <a:rPr lang="en-US" dirty="0" smtClean="0">
              <a:solidFill>
                <a:srgbClr val="464646"/>
              </a:solidFill>
            </a:rPr>
            <a:t> national de </a:t>
          </a:r>
          <a:r>
            <a:rPr lang="en-US" dirty="0" err="1" smtClean="0">
              <a:solidFill>
                <a:srgbClr val="464646"/>
              </a:solidFill>
            </a:rPr>
            <a:t>prendre</a:t>
          </a:r>
          <a:r>
            <a:rPr lang="en-US" dirty="0" smtClean="0">
              <a:solidFill>
                <a:srgbClr val="464646"/>
              </a:solidFill>
            </a:rPr>
            <a:t> des </a:t>
          </a:r>
          <a:r>
            <a:rPr lang="en-US" dirty="0" err="1" smtClean="0">
              <a:solidFill>
                <a:srgbClr val="464646"/>
              </a:solidFill>
            </a:rPr>
            <a:t>mesures</a:t>
          </a:r>
          <a:r>
            <a:rPr lang="en-US" dirty="0" smtClean="0">
              <a:solidFill>
                <a:srgbClr val="464646"/>
              </a:solidFill>
            </a:rPr>
            <a:t> pour </a:t>
          </a:r>
          <a:r>
            <a:rPr lang="en-US" dirty="0" err="1" smtClean="0">
              <a:solidFill>
                <a:srgbClr val="464646"/>
              </a:solidFill>
            </a:rPr>
            <a:t>préserver</a:t>
          </a:r>
          <a:r>
            <a:rPr lang="en-US" dirty="0" smtClean="0">
              <a:solidFill>
                <a:srgbClr val="464646"/>
              </a:solidFill>
            </a:rPr>
            <a:t> la </a:t>
          </a:r>
          <a:r>
            <a:rPr lang="en-US" dirty="0" err="1" smtClean="0">
              <a:solidFill>
                <a:srgbClr val="464646"/>
              </a:solidFill>
            </a:rPr>
            <a:t>stabilité</a:t>
          </a:r>
          <a:r>
            <a:rPr lang="en-US" dirty="0" smtClean="0">
              <a:solidFill>
                <a:srgbClr val="464646"/>
              </a:solidFill>
            </a:rPr>
            <a:t> du </a:t>
          </a:r>
          <a:r>
            <a:rPr lang="en-US" dirty="0" err="1" smtClean="0">
              <a:solidFill>
                <a:srgbClr val="464646"/>
              </a:solidFill>
            </a:rPr>
            <a:t>système</a:t>
          </a:r>
          <a:r>
            <a:rPr lang="en-US" dirty="0" smtClean="0">
              <a:solidFill>
                <a:srgbClr val="464646"/>
              </a:solidFill>
            </a:rPr>
            <a:t> financier</a:t>
          </a:r>
          <a:endParaRPr lang="en-US" dirty="0">
            <a:solidFill>
              <a:srgbClr val="464646"/>
            </a:solidFill>
          </a:endParaRPr>
        </a:p>
      </dgm:t>
    </dgm:pt>
    <dgm:pt modelId="{CD57A461-7C3E-914D-B7B1-CF747784DB7F}" type="parTrans" cxnId="{4FA649C7-CA83-474D-95CA-71262390C2E4}">
      <dgm:prSet/>
      <dgm:spPr/>
      <dgm:t>
        <a:bodyPr/>
        <a:lstStyle/>
        <a:p>
          <a:endParaRPr lang="en-US"/>
        </a:p>
      </dgm:t>
    </dgm:pt>
    <dgm:pt modelId="{2A353448-6B31-4B42-9B74-DBE6D97DAA12}" type="sibTrans" cxnId="{4FA649C7-CA83-474D-95CA-71262390C2E4}">
      <dgm:prSet/>
      <dgm:spPr/>
      <dgm:t>
        <a:bodyPr/>
        <a:lstStyle/>
        <a:p>
          <a:endParaRPr lang="en-US"/>
        </a:p>
      </dgm:t>
    </dgm:pt>
    <dgm:pt modelId="{D82B4D69-7567-F24A-84A4-F0636A54FE8C}">
      <dgm:prSet/>
      <dgm:spPr/>
      <dgm:t>
        <a:bodyPr/>
        <a:lstStyle/>
        <a:p>
          <a:pPr rtl="0"/>
          <a:r>
            <a:rPr lang="en-US" dirty="0" smtClean="0">
              <a:solidFill>
                <a:srgbClr val="464646"/>
              </a:solidFill>
            </a:rPr>
            <a:t>Divergence entre </a:t>
          </a:r>
          <a:r>
            <a:rPr lang="en-US" dirty="0" err="1" smtClean="0">
              <a:solidFill>
                <a:srgbClr val="464646"/>
              </a:solidFill>
            </a:rPr>
            <a:t>approche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anglo-saxonne</a:t>
          </a:r>
          <a:r>
            <a:rPr lang="en-US" dirty="0" smtClean="0">
              <a:solidFill>
                <a:srgbClr val="464646"/>
              </a:solidFill>
            </a:rPr>
            <a:t> et </a:t>
          </a:r>
          <a:r>
            <a:rPr lang="en-US" dirty="0" err="1" smtClean="0">
              <a:solidFill>
                <a:srgbClr val="464646"/>
              </a:solidFill>
            </a:rPr>
            <a:t>approche</a:t>
          </a:r>
          <a:r>
            <a:rPr lang="en-US" dirty="0" smtClean="0">
              <a:solidFill>
                <a:srgbClr val="464646"/>
              </a:solidFill>
            </a:rPr>
            <a:t> </a:t>
          </a:r>
          <a:r>
            <a:rPr lang="en-US" dirty="0" err="1" smtClean="0">
              <a:solidFill>
                <a:srgbClr val="464646"/>
              </a:solidFill>
            </a:rPr>
            <a:t>continentale</a:t>
          </a:r>
          <a:endParaRPr lang="en-US" dirty="0">
            <a:solidFill>
              <a:srgbClr val="464646"/>
            </a:solidFill>
          </a:endParaRPr>
        </a:p>
      </dgm:t>
    </dgm:pt>
    <dgm:pt modelId="{F2F2E27C-4181-8F41-A7CF-3957AE51DE26}" type="parTrans" cxnId="{56C402EF-25D3-1147-9353-FA2832759595}">
      <dgm:prSet/>
      <dgm:spPr/>
      <dgm:t>
        <a:bodyPr/>
        <a:lstStyle/>
        <a:p>
          <a:endParaRPr lang="en-US"/>
        </a:p>
      </dgm:t>
    </dgm:pt>
    <dgm:pt modelId="{DE21C2E4-0849-8E44-B138-C629B0610F00}" type="sibTrans" cxnId="{56C402EF-25D3-1147-9353-FA2832759595}">
      <dgm:prSet/>
      <dgm:spPr/>
      <dgm:t>
        <a:bodyPr/>
        <a:lstStyle/>
        <a:p>
          <a:endParaRPr lang="en-US"/>
        </a:p>
      </dgm:t>
    </dgm:pt>
    <dgm:pt modelId="{E43FFAD5-1B55-7447-BE40-FB3B29F7108F}" type="pres">
      <dgm:prSet presAssocID="{84E79CDC-86F5-AA4A-9EB4-F2E1236A0A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0406F9-02A4-4D4A-8217-18CC2067526B}" type="pres">
      <dgm:prSet presAssocID="{3FA58F5B-CFB2-4648-8035-334D776BEF3A}" presName="composite" presStyleCnt="0"/>
      <dgm:spPr/>
    </dgm:pt>
    <dgm:pt modelId="{B000EAE1-8321-BA41-9E3E-5CEBA150B185}" type="pres">
      <dgm:prSet presAssocID="{3FA58F5B-CFB2-4648-8035-334D776BEF3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886FC-05B2-9F49-8F16-F5E884BA9887}" type="pres">
      <dgm:prSet presAssocID="{3FA58F5B-CFB2-4648-8035-334D776BEF3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558534-F49B-FC49-80B2-92B776420358}" srcId="{3FA58F5B-CFB2-4648-8035-334D776BEF3A}" destId="{A1E9AE9A-F4FD-3643-8E40-80F8220D02EB}" srcOrd="1" destOrd="0" parTransId="{5136531B-9E6F-834E-BD89-F6919AF20800}" sibTransId="{5111557E-A8A6-0D47-9733-83C970837D2D}"/>
    <dgm:cxn modelId="{B8C42B6D-010E-9940-9BB8-E7C18746E67F}" type="presOf" srcId="{A1E9AE9A-F4FD-3643-8E40-80F8220D02EB}" destId="{7D0886FC-05B2-9F49-8F16-F5E884BA9887}" srcOrd="0" destOrd="1" presId="urn:microsoft.com/office/officeart/2005/8/layout/hList1"/>
    <dgm:cxn modelId="{D1A6F8F0-D0DA-4F45-99CE-8479332BFDEB}" type="presOf" srcId="{84E79CDC-86F5-AA4A-9EB4-F2E1236A0AD5}" destId="{E43FFAD5-1B55-7447-BE40-FB3B29F7108F}" srcOrd="0" destOrd="0" presId="urn:microsoft.com/office/officeart/2005/8/layout/hList1"/>
    <dgm:cxn modelId="{EAAAA8A1-FCBE-8746-85F9-711657B677A5}" srcId="{84E79CDC-86F5-AA4A-9EB4-F2E1236A0AD5}" destId="{3FA58F5B-CFB2-4648-8035-334D776BEF3A}" srcOrd="0" destOrd="0" parTransId="{8AD2A310-0080-4D47-9005-EA44043EC468}" sibTransId="{E036B9BF-7227-3146-9545-FA127B4ED764}"/>
    <dgm:cxn modelId="{9BA5021F-F445-1743-895C-35DDB30905B6}" type="presOf" srcId="{6E4812B5-5825-4746-967F-1F0B693ABE36}" destId="{7D0886FC-05B2-9F49-8F16-F5E884BA9887}" srcOrd="0" destOrd="2" presId="urn:microsoft.com/office/officeart/2005/8/layout/hList1"/>
    <dgm:cxn modelId="{D1C6568C-CA55-6549-858B-12E071D6A0FA}" type="presOf" srcId="{7ACF5B1A-AF07-8247-827D-E7CE125E3712}" destId="{7D0886FC-05B2-9F49-8F16-F5E884BA9887}" srcOrd="0" destOrd="4" presId="urn:microsoft.com/office/officeart/2005/8/layout/hList1"/>
    <dgm:cxn modelId="{F809BA7A-922C-5A45-8F00-5858C0EB65CC}" type="presOf" srcId="{88300871-02AB-B147-8545-C7D134116E4F}" destId="{7D0886FC-05B2-9F49-8F16-F5E884BA9887}" srcOrd="0" destOrd="3" presId="urn:microsoft.com/office/officeart/2005/8/layout/hList1"/>
    <dgm:cxn modelId="{56C402EF-25D3-1147-9353-FA2832759595}" srcId="{3FA58F5B-CFB2-4648-8035-334D776BEF3A}" destId="{D82B4D69-7567-F24A-84A4-F0636A54FE8C}" srcOrd="2" destOrd="0" parTransId="{F2F2E27C-4181-8F41-A7CF-3957AE51DE26}" sibTransId="{DE21C2E4-0849-8E44-B138-C629B0610F00}"/>
    <dgm:cxn modelId="{5CE07BB1-12FD-5040-9E0F-EC70A6BBEB7A}" type="presOf" srcId="{A4B743FF-F1FD-414F-B511-BE70B900D029}" destId="{7D0886FC-05B2-9F49-8F16-F5E884BA9887}" srcOrd="0" destOrd="0" presId="urn:microsoft.com/office/officeart/2005/8/layout/hList1"/>
    <dgm:cxn modelId="{84508909-B6F3-FE4D-8414-6BAFBC496F9A}" srcId="{A1E9AE9A-F4FD-3643-8E40-80F8220D02EB}" destId="{88300871-02AB-B147-8545-C7D134116E4F}" srcOrd="1" destOrd="0" parTransId="{926936C4-65D6-B94D-97A9-DCB05077F0B3}" sibTransId="{0113135D-CE8C-0446-99C4-49D5BF4139A3}"/>
    <dgm:cxn modelId="{4BD3995D-A1E5-BF47-A619-48DDE40D28CB}" srcId="{A1E9AE9A-F4FD-3643-8E40-80F8220D02EB}" destId="{6E4812B5-5825-4746-967F-1F0B693ABE36}" srcOrd="0" destOrd="0" parTransId="{EE8CB4ED-867A-5E4F-952B-3D0BA6FD8F6B}" sibTransId="{635C4A40-8F93-894F-B878-267C5F300774}"/>
    <dgm:cxn modelId="{16FCA009-0B8F-7941-9C5F-0C24EA68B44F}" srcId="{3FA58F5B-CFB2-4648-8035-334D776BEF3A}" destId="{A4B743FF-F1FD-414F-B511-BE70B900D029}" srcOrd="0" destOrd="0" parTransId="{68B66F20-2DD8-F241-8E21-DBF1B55071DF}" sibTransId="{21106F9E-679D-CF46-906B-1E3FC4EFE3E7}"/>
    <dgm:cxn modelId="{44168A94-1D75-3440-848B-7B3456B42882}" type="presOf" srcId="{D82B4D69-7567-F24A-84A4-F0636A54FE8C}" destId="{7D0886FC-05B2-9F49-8F16-F5E884BA9887}" srcOrd="0" destOrd="5" presId="urn:microsoft.com/office/officeart/2005/8/layout/hList1"/>
    <dgm:cxn modelId="{4FA649C7-CA83-474D-95CA-71262390C2E4}" srcId="{A1E9AE9A-F4FD-3643-8E40-80F8220D02EB}" destId="{7ACF5B1A-AF07-8247-827D-E7CE125E3712}" srcOrd="2" destOrd="0" parTransId="{CD57A461-7C3E-914D-B7B1-CF747784DB7F}" sibTransId="{2A353448-6B31-4B42-9B74-DBE6D97DAA12}"/>
    <dgm:cxn modelId="{B29F044B-DDBF-4F4E-8C58-2BBB04B4F1D4}" type="presOf" srcId="{3FA58F5B-CFB2-4648-8035-334D776BEF3A}" destId="{B000EAE1-8321-BA41-9E3E-5CEBA150B185}" srcOrd="0" destOrd="0" presId="urn:microsoft.com/office/officeart/2005/8/layout/hList1"/>
    <dgm:cxn modelId="{74788284-F85E-EE44-B91E-CECABC62C9AE}" type="presParOf" srcId="{E43FFAD5-1B55-7447-BE40-FB3B29F7108F}" destId="{890406F9-02A4-4D4A-8217-18CC2067526B}" srcOrd="0" destOrd="0" presId="urn:microsoft.com/office/officeart/2005/8/layout/hList1"/>
    <dgm:cxn modelId="{EAE617C7-CFF8-8F48-943B-E22C2C13B0D5}" type="presParOf" srcId="{890406F9-02A4-4D4A-8217-18CC2067526B}" destId="{B000EAE1-8321-BA41-9E3E-5CEBA150B185}" srcOrd="0" destOrd="0" presId="urn:microsoft.com/office/officeart/2005/8/layout/hList1"/>
    <dgm:cxn modelId="{21631B58-6F6A-AC45-9B6F-72450C7A6E73}" type="presParOf" srcId="{890406F9-02A4-4D4A-8217-18CC2067526B}" destId="{7D0886FC-05B2-9F49-8F16-F5E884BA9887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8330D-5257-C945-A226-AC922DA0A94D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E195-3301-464A-AB23-AB1B6FFB10A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3B68A-DB28-994C-8906-7613FDCE1681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6C3FD-0A75-4841-9AE5-C654752A5E1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6C3FD-0A75-4841-9AE5-C654752A5E1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C9C7F-7ACF-5F4F-9C98-DA674B2BD7CC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1AE9-7CBA-2148-8D9A-82820C76EA0E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76DB-34D0-C64C-86DF-034D2927E89E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1E83-15D9-F04A-A59C-E457D00F2EC9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700-7E20-C24C-AF06-F65259BF3016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6454-6755-6843-86C5-72A2ED348BB0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D507-EC6D-4448-8FB6-06F75946C038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AE54-8A42-8F40-90E0-BBCC21304FFA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1750-FEAF-B448-A179-28903A8BE664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05058F4-73DD-664B-BDC5-31B34AF07436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B80D53-D8DB-6644-A9CF-D27D5801A5F8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Click to edit Master text styles</a:t>
            </a:r>
          </a:p>
          <a:p>
            <a:pPr lvl="1" eaLnBrk="1" latinLnBrk="0" hangingPunct="1"/>
            <a:r>
              <a:rPr kumimoji="0" lang="fr-FR" smtClean="0"/>
              <a:t>Second level</a:t>
            </a:r>
          </a:p>
          <a:p>
            <a:pPr lvl="2" eaLnBrk="1" latinLnBrk="0" hangingPunct="1"/>
            <a:r>
              <a:rPr kumimoji="0" lang="fr-FR" smtClean="0"/>
              <a:t>Third level</a:t>
            </a:r>
          </a:p>
          <a:p>
            <a:pPr lvl="3" eaLnBrk="1" latinLnBrk="0" hangingPunct="1"/>
            <a:r>
              <a:rPr kumimoji="0" lang="fr-FR" smtClean="0"/>
              <a:t>Fourth level</a:t>
            </a:r>
          </a:p>
          <a:p>
            <a:pPr lvl="4" eaLnBrk="1" latinLnBrk="0" hangingPunct="1"/>
            <a:r>
              <a:rPr kumimoji="0" lang="fr-F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7021393-AF02-D04D-934A-D01D02CECE6B}" type="datetime1">
              <a:rPr lang="fr-FR" smtClean="0"/>
              <a:pPr/>
              <a:t>12/6/09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C54A4B-DF15-694A-9C26-7BDA30068C3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diagramData" Target="../diagrams/data1.xml"/><Relationship Id="rId6" Type="http://schemas.openxmlformats.org/officeDocument/2006/relationships/diagramColors" Target="../diagrams/colors1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diagramData" Target="../diagrams/data2.xml"/><Relationship Id="rId6" Type="http://schemas.openxmlformats.org/officeDocument/2006/relationships/diagramColors" Target="../diagrams/colors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diagramData" Target="../diagrams/data3.xml"/><Relationship Id="rId6" Type="http://schemas.openxmlformats.org/officeDocument/2006/relationships/diagramColors" Target="../diagrams/colors3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diagramData" Target="../diagrams/data4.xml"/><Relationship Id="rId6" Type="http://schemas.openxmlformats.org/officeDocument/2006/relationships/diagramColors" Target="../diagrams/colors4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diagramData" Target="../diagrams/data5.xml"/><Relationship Id="rId6" Type="http://schemas.openxmlformats.org/officeDocument/2006/relationships/diagramColors" Target="../diagrams/colors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/>
          <a:lstStyle/>
          <a:p>
            <a:pPr algn="ctr"/>
            <a:r>
              <a:rPr lang="fr-FR" dirty="0" smtClean="0"/>
              <a:t>Crise financière: causes et remèdes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pPr algn="ctr"/>
            <a:r>
              <a:rPr lang="en-US" dirty="0" smtClean="0"/>
              <a:t>M</a:t>
            </a:r>
            <a:r>
              <a:rPr lang="fr-FR" dirty="0" err="1" smtClean="0"/>
              <a:t>anagement</a:t>
            </a:r>
            <a:r>
              <a:rPr lang="fr-FR" dirty="0" smtClean="0"/>
              <a:t> bancaire</a:t>
            </a:r>
          </a:p>
          <a:p>
            <a:pPr algn="ctr"/>
            <a:r>
              <a:rPr lang="en-US" dirty="0" smtClean="0"/>
              <a:t>D</a:t>
            </a:r>
            <a:r>
              <a:rPr lang="fr-FR" dirty="0" err="1" smtClean="0"/>
              <a:t>écembre</a:t>
            </a:r>
            <a:r>
              <a:rPr lang="fr-FR" dirty="0" smtClean="0"/>
              <a:t> 2009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5626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Meryem </a:t>
            </a:r>
            <a:r>
              <a:rPr lang="fr-FR" sz="2000" dirty="0" err="1" smtClean="0"/>
              <a:t>Bourbaa</a:t>
            </a:r>
            <a:endParaRPr lang="fr-FR" sz="2000" dirty="0" smtClean="0"/>
          </a:p>
          <a:p>
            <a:r>
              <a:rPr lang="fr-FR" sz="2000" dirty="0" err="1" smtClean="0"/>
              <a:t>Kamyl</a:t>
            </a:r>
            <a:r>
              <a:rPr lang="fr-FR" sz="2000" dirty="0" smtClean="0"/>
              <a:t> </a:t>
            </a:r>
            <a:r>
              <a:rPr lang="fr-FR" sz="2000" dirty="0" err="1" smtClean="0"/>
              <a:t>Fatihi</a:t>
            </a:r>
            <a:endParaRPr lang="fr-FR" sz="2000" dirty="0" smtClean="0"/>
          </a:p>
          <a:p>
            <a:r>
              <a:rPr lang="fr-FR" sz="2000" dirty="0" smtClean="0"/>
              <a:t>Sophie Puyo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part de responsabilité des agences de notation dans la crise</a:t>
            </a:r>
          </a:p>
          <a:p>
            <a:pPr lvl="1"/>
            <a:r>
              <a:rPr lang="fr-FR" dirty="0" smtClean="0"/>
              <a:t>Meilleur score financier aux placements structurés</a:t>
            </a:r>
          </a:p>
          <a:p>
            <a:pPr lvl="1"/>
            <a:r>
              <a:rPr lang="fr-FR" dirty="0" smtClean="0"/>
              <a:t>Confiance aveugle de la part des investisseurs</a:t>
            </a:r>
          </a:p>
          <a:p>
            <a:pPr lvl="1"/>
            <a:r>
              <a:rPr lang="fr-FR" dirty="0" smtClean="0"/>
              <a:t>Contribution au développement de la bulle spéculative</a:t>
            </a:r>
          </a:p>
          <a:p>
            <a:pPr lvl="1"/>
            <a:r>
              <a:rPr lang="fr-FR" dirty="0" smtClean="0"/>
              <a:t>Prudence à ne pas dévaloriser trop rapidement les produits structurés</a:t>
            </a:r>
          </a:p>
          <a:p>
            <a:pPr lvl="1"/>
            <a:r>
              <a:rPr lang="fr-FR" dirty="0" smtClean="0"/>
              <a:t>Obligation de dégrader de manière brutale les notes des créances hypothécaires</a:t>
            </a:r>
          </a:p>
          <a:p>
            <a:pPr lvl="1"/>
            <a:r>
              <a:rPr lang="fr-FR" dirty="0" smtClean="0"/>
              <a:t>Perte de crédibilité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Or, les marchés et les investisseurs ont besoin de transparence et d’indépendance de la part des agences de notation</a:t>
            </a:r>
          </a:p>
          <a:p>
            <a:pPr lvl="1"/>
            <a:r>
              <a:rPr lang="fr-FR" dirty="0" smtClean="0"/>
              <a:t>Plus de soucis pour leur réputation que pour une analyse de qualité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rôle des agences de notation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/>
              <a:t>L</a:t>
            </a:r>
            <a:r>
              <a:rPr lang="fr-FR" dirty="0" smtClean="0"/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risque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déflation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371592" y="274638"/>
            <a:ext cx="6400816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crise de confiance ou de liquidité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340" y="1714488"/>
            <a:ext cx="8143932" cy="4024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/>
              <a:t>Le ralentissement de la croissance économique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risque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déflation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481651" y="274638"/>
            <a:ext cx="6180698" cy="1143000"/>
          </a:xfrm>
        </p:spPr>
        <p:txBody>
          <a:bodyPr>
            <a:noAutofit/>
          </a:bodyPr>
          <a:lstStyle/>
          <a:p>
            <a:r>
              <a:rPr lang="fr-FR" dirty="0" smtClean="0"/>
              <a:t>Le ralentissement de la croissance économique</a:t>
            </a:r>
            <a:endParaRPr lang="en-US" dirty="0"/>
          </a:p>
        </p:txBody>
      </p:sp>
      <p:pic>
        <p:nvPicPr>
          <p:cNvPr id="6" name="Imag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8828" y="1905000"/>
            <a:ext cx="4786345" cy="373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smtClean="0"/>
              <a:t>La montée du chômage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risque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déflation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La montée du taux de chômage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Imag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643050"/>
            <a:ext cx="500066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smtClean="0"/>
              <a:t>Le </a:t>
            </a:r>
            <a:r>
              <a:rPr lang="en-US" dirty="0" err="1" smtClean="0"/>
              <a:t>risque</a:t>
            </a:r>
            <a:r>
              <a:rPr lang="en-US" dirty="0" smtClean="0"/>
              <a:t> de </a:t>
            </a:r>
            <a:r>
              <a:rPr lang="en-US" dirty="0" err="1" smtClean="0"/>
              <a:t>déflation</a:t>
            </a:r>
            <a:endParaRPr lang="en-US" dirty="0" smtClean="0"/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728783" y="274638"/>
            <a:ext cx="5686435" cy="1143000"/>
          </a:xfrm>
        </p:spPr>
        <p:txBody>
          <a:bodyPr/>
          <a:lstStyle/>
          <a:p>
            <a:r>
              <a:rPr lang="fr-FR" dirty="0" smtClean="0"/>
              <a:t>Le risque de déflation</a:t>
            </a:r>
            <a:endParaRPr lang="en-US" dirty="0"/>
          </a:p>
        </p:txBody>
      </p:sp>
      <p:pic>
        <p:nvPicPr>
          <p:cNvPr id="6" name="Imag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905000"/>
            <a:ext cx="5000660" cy="359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Le risque de déflation</a:t>
            </a:r>
          </a:p>
          <a:p>
            <a:pPr lvl="1"/>
            <a:r>
              <a:rPr lang="fr-FR" dirty="0" smtClean="0"/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Origines de la crise financière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La crise des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</a:t>
            </a:r>
            <a:r>
              <a:rPr lang="fr-FR" dirty="0" smtClean="0"/>
              <a:t>e rôle des agences de notation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</a:t>
            </a:r>
            <a:r>
              <a:rPr lang="fr-FR" dirty="0" smtClean="0"/>
              <a:t>a crise de confiance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Les impacts de la crise financière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Le ralentissement de la croissance économique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La montée du chômage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Le </a:t>
            </a:r>
            <a:r>
              <a:rPr lang="en-US" dirty="0" err="1" smtClean="0"/>
              <a:t>risque</a:t>
            </a:r>
            <a:r>
              <a:rPr lang="en-US" dirty="0" smtClean="0"/>
              <a:t> de </a:t>
            </a:r>
            <a:r>
              <a:rPr lang="en-US" dirty="0" err="1" smtClean="0"/>
              <a:t>déflation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L’explosion des déficits budgétaires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Trois exemples représentatifs: Islande, Espagne, Irlande</a:t>
            </a:r>
            <a:endParaRPr lang="en-US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Les remèdes à la crise financière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U</a:t>
            </a:r>
            <a:r>
              <a:rPr lang="fr-FR" dirty="0" smtClean="0"/>
              <a:t>ne réforme des agences de notation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</a:t>
            </a:r>
            <a:r>
              <a:rPr lang="fr-FR" dirty="0" smtClean="0"/>
              <a:t>es rémunérations en banque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</a:t>
            </a:r>
            <a:r>
              <a:rPr lang="fr-FR" dirty="0" smtClean="0"/>
              <a:t>a régulation du système financier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907377" y="274638"/>
            <a:ext cx="5307829" cy="1143000"/>
          </a:xfrm>
        </p:spPr>
        <p:txBody>
          <a:bodyPr>
            <a:noAutofit/>
          </a:bodyPr>
          <a:lstStyle/>
          <a:p>
            <a:r>
              <a:rPr lang="fr-FR" dirty="0" smtClean="0"/>
              <a:t>L’explosion des déficits budgétaires</a:t>
            </a:r>
            <a:endParaRPr lang="en-US" dirty="0"/>
          </a:p>
        </p:txBody>
      </p:sp>
      <p:pic>
        <p:nvPicPr>
          <p:cNvPr id="6" name="Imag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905000"/>
            <a:ext cx="5072098" cy="381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Le risque de déflation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/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05538" y="428604"/>
            <a:ext cx="7932924" cy="1143000"/>
          </a:xfrm>
        </p:spPr>
        <p:txBody>
          <a:bodyPr>
            <a:noAutofit/>
          </a:bodyPr>
          <a:lstStyle/>
          <a:p>
            <a:r>
              <a:rPr lang="fr-FR" dirty="0" smtClean="0"/>
              <a:t>Trois exemples représentatifs: Islande, Espagne, Irlande</a:t>
            </a:r>
            <a:endParaRPr lang="en-US" dirty="0"/>
          </a:p>
        </p:txBody>
      </p:sp>
      <p:pic>
        <p:nvPicPr>
          <p:cNvPr id="6" name="Imag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1703" y="1785926"/>
            <a:ext cx="450059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2643174" y="5357826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 balance fiscale islandaise (en % du PIB)</a:t>
            </a:r>
            <a:endParaRPr lang="en-US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6" name="Image 5" descr="http://www.oecdepublishing.org/Keygraphs/graphs/Spain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000108"/>
            <a:ext cx="528641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857356" y="5357826"/>
            <a:ext cx="5429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taux de chômage espagnol (en % de la population active)</a:t>
            </a:r>
            <a:endParaRPr lang="en-US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Management bancaire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4A4B-DF15-694A-9C26-7BDA30068C3E}" type="slidenum">
              <a:rPr lang="fr-FR" smtClean="0"/>
              <a:pPr/>
              <a:t>23</a:t>
            </a:fld>
            <a:endParaRPr lang="fr-FR"/>
          </a:p>
        </p:txBody>
      </p:sp>
      <p:pic>
        <p:nvPicPr>
          <p:cNvPr id="6" name="Image 5" descr="http://www.oecdepublishing.org/Keygraphs/graphs/Ireland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3075" y="642918"/>
            <a:ext cx="5357850" cy="431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2428861" y="5357826"/>
            <a:ext cx="4286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L’évolution trimestrielle du PIB irlandais (en % )</a:t>
            </a:r>
            <a:endParaRPr lang="en-US"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Le risque de déflation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remèdes à la crise financière</a:t>
            </a:r>
          </a:p>
          <a:p>
            <a:pPr lvl="1"/>
            <a:r>
              <a:rPr lang="en-US" dirty="0" smtClean="0"/>
              <a:t>U</a:t>
            </a:r>
            <a:r>
              <a:rPr lang="fr-FR" dirty="0" smtClean="0"/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4405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Régulation des agences de notation indispensable : 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Elles influencent d’une manière considérable les marchés financiers 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Elles ont un rôle crucial dans le mécanisme des crédits </a:t>
            </a:r>
            <a:r>
              <a:rPr lang="fr-FR" sz="1800" dirty="0" err="1" smtClean="0">
                <a:solidFill>
                  <a:schemeClr val="tx2"/>
                </a:solidFill>
              </a:rPr>
              <a:t>titrisés</a:t>
            </a:r>
            <a:r>
              <a:rPr lang="fr-FR" sz="1800" dirty="0" smtClean="0">
                <a:solidFill>
                  <a:schemeClr val="tx2"/>
                </a:solidFill>
              </a:rPr>
              <a:t>. </a:t>
            </a:r>
          </a:p>
          <a:p>
            <a:pPr lvl="1"/>
            <a:endParaRPr lang="fr-FR" sz="1800" dirty="0" smtClean="0"/>
          </a:p>
          <a:p>
            <a:r>
              <a:rPr lang="en-US" sz="2400" dirty="0" smtClean="0"/>
              <a:t>L</a:t>
            </a:r>
            <a:r>
              <a:rPr lang="fr-FR" sz="2400" dirty="0" smtClean="0"/>
              <a:t>es principales réformes: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500" dirty="0" smtClean="0"/>
              <a:t>La réforme des agences de notation</a:t>
            </a:r>
            <a:endParaRPr lang="fr-FR" sz="3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914400" y="3733800"/>
          <a:ext cx="7467600" cy="2286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74405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500" dirty="0" smtClean="0">
                <a:solidFill>
                  <a:srgbClr val="464646"/>
                </a:solidFill>
              </a:rPr>
              <a:t>La réforme des agences de notation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Le risque de déflation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/>
              <a:t>L</a:t>
            </a:r>
            <a:r>
              <a:rPr lang="fr-FR" dirty="0" smtClean="0"/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Décourager les prises de risque excessive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Bonus: associer les traders aux performances de la banque</a:t>
            </a:r>
          </a:p>
          <a:p>
            <a:endParaRPr lang="fr-FR" dirty="0" smtClean="0"/>
          </a:p>
          <a:p>
            <a:r>
              <a:rPr lang="fr-FR" dirty="0" smtClean="0"/>
              <a:t>Solution proposée par quelques économistes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Evaluer la performance relative aux risques encourus</a:t>
            </a:r>
          </a:p>
          <a:p>
            <a:pPr lvl="1"/>
            <a:r>
              <a:rPr lang="fr-FR" dirty="0" err="1" smtClean="0">
                <a:solidFill>
                  <a:srgbClr val="464646"/>
                </a:solidFill>
              </a:rPr>
              <a:t>RaRoc</a:t>
            </a:r>
            <a:r>
              <a:rPr lang="fr-FR" dirty="0" smtClean="0">
                <a:solidFill>
                  <a:srgbClr val="464646"/>
                </a:solidFill>
              </a:rPr>
              <a:t>: </a:t>
            </a:r>
            <a:r>
              <a:rPr lang="fr-FR" dirty="0" err="1" smtClean="0">
                <a:solidFill>
                  <a:srgbClr val="464646"/>
                </a:solidFill>
              </a:rPr>
              <a:t>Risk</a:t>
            </a:r>
            <a:r>
              <a:rPr lang="fr-FR" dirty="0" smtClean="0">
                <a:solidFill>
                  <a:srgbClr val="464646"/>
                </a:solidFill>
              </a:rPr>
              <a:t> </a:t>
            </a:r>
            <a:r>
              <a:rPr lang="fr-FR" dirty="0" err="1" smtClean="0">
                <a:solidFill>
                  <a:srgbClr val="464646"/>
                </a:solidFill>
              </a:rPr>
              <a:t>Adjusted</a:t>
            </a:r>
            <a:r>
              <a:rPr lang="fr-FR" dirty="0" smtClean="0">
                <a:solidFill>
                  <a:srgbClr val="464646"/>
                </a:solidFill>
              </a:rPr>
              <a:t> Return On Capital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Appliquer ce principe aux rémunérations des traders: </a:t>
            </a:r>
            <a:r>
              <a:rPr lang="fr-FR" dirty="0" smtClean="0">
                <a:solidFill>
                  <a:srgbClr val="464646"/>
                </a:solidFill>
              </a:rPr>
              <a:t>rémunération </a:t>
            </a:r>
            <a:r>
              <a:rPr lang="fr-FR" dirty="0" smtClean="0">
                <a:solidFill>
                  <a:srgbClr val="464646"/>
                </a:solidFill>
              </a:rPr>
              <a:t>sur des critères qui prennent en compte la rentabilité mais aussi les expositions à tous les risques et leurs coûts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Une meilleure gestion à long terme</a:t>
            </a:r>
          </a:p>
          <a:p>
            <a:endParaRPr lang="fr-F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rémunérations en banque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Origines de la crise financière</a:t>
            </a:r>
          </a:p>
          <a:p>
            <a:pPr lvl="1"/>
            <a:r>
              <a:rPr lang="fr-FR" dirty="0" smtClean="0"/>
              <a:t>La crise des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risque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déflation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8"/>
            <a:ext cx="3935819" cy="3459162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Propositions du G20 (Sommets de Londres et de Pittsburgh)</a:t>
            </a:r>
          </a:p>
          <a:p>
            <a:endParaRPr lang="fr-FR" dirty="0" smtClean="0"/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La fin des bonus garanties au delà d’un an.</a:t>
            </a:r>
            <a:endParaRPr lang="fr-FR" dirty="0" smtClean="0">
              <a:solidFill>
                <a:srgbClr val="464646"/>
              </a:solidFill>
            </a:endParaRP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L</a:t>
            </a:r>
            <a:r>
              <a:rPr lang="fr-FR" dirty="0" smtClean="0">
                <a:solidFill>
                  <a:srgbClr val="464646"/>
                </a:solidFill>
              </a:rPr>
              <a:t>a </a:t>
            </a:r>
            <a:r>
              <a:rPr lang="fr-FR" dirty="0" smtClean="0">
                <a:solidFill>
                  <a:srgbClr val="464646"/>
                </a:solidFill>
              </a:rPr>
              <a:t>moitié des bonus doit être étalée sur 3 ans.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Attribuer la moitié du bonus sous forme d’action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Notion de bonus-malus. : les rémunérations des traders tiendront compte des gains et des pertes.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rémunérations en banque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206216"/>
            <a:ext cx="4293782" cy="4424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1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fr-FR" sz="1900" dirty="0" smtClean="0"/>
              <a:t>	</a:t>
            </a:r>
          </a:p>
          <a:p>
            <a:pPr marL="365760" lvl="0" indent="-256032" defTabSz="914400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fr-FR" sz="1900" dirty="0" smtClean="0"/>
              <a:t>En France, un arrêté ministériel: rapport à la commission bancaire</a:t>
            </a:r>
            <a:endParaRPr lang="fr-FR" sz="1900" dirty="0" smtClean="0">
              <a:solidFill>
                <a:prstClr val="black"/>
              </a:solidFill>
            </a:endParaRP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1900" dirty="0" smtClean="0"/>
          </a:p>
          <a:p>
            <a:pPr marL="621792" lvl="1" indent="-228600">
              <a:lnSpc>
                <a:spcPct val="8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r-FR" sz="1600" dirty="0">
                <a:solidFill>
                  <a:srgbClr val="464646"/>
                </a:solidFill>
              </a:rPr>
              <a:t>Montant des rémunérations versées aux dirigeants des banques et aux opérateurs financiers (traders)</a:t>
            </a:r>
          </a:p>
          <a:p>
            <a:pPr marL="621792" lvl="1" indent="-228600">
              <a:lnSpc>
                <a:spcPct val="8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r-FR" sz="1600" dirty="0">
                <a:solidFill>
                  <a:srgbClr val="464646"/>
                </a:solidFill>
              </a:rPr>
              <a:t>Montant des rémunérations et répartition entre part fixe et part variable. </a:t>
            </a:r>
          </a:p>
          <a:p>
            <a:pPr marL="621792" lvl="1" indent="-228600">
              <a:lnSpc>
                <a:spcPct val="8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r-FR" sz="1600" dirty="0">
                <a:solidFill>
                  <a:srgbClr val="464646"/>
                </a:solidFill>
              </a:rPr>
              <a:t>Part versée en actions</a:t>
            </a:r>
          </a:p>
          <a:p>
            <a:pPr marL="621792" lvl="1" indent="-228600">
              <a:lnSpc>
                <a:spcPct val="8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r-FR" sz="1600" dirty="0">
                <a:solidFill>
                  <a:srgbClr val="464646"/>
                </a:solidFill>
              </a:rPr>
              <a:t>Nombre des bénéficiaires des bonus</a:t>
            </a:r>
          </a:p>
          <a:p>
            <a:pPr marL="621792" lvl="1" indent="-228600">
              <a:lnSpc>
                <a:spcPct val="8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r-FR" sz="1600" dirty="0">
                <a:solidFill>
                  <a:srgbClr val="464646"/>
                </a:solidFill>
              </a:rPr>
              <a:t>Répartition des bonus entre part différée et part non différée</a:t>
            </a:r>
          </a:p>
          <a:p>
            <a:endParaRPr lang="fr-FR" dirty="0"/>
          </a:p>
        </p:txBody>
      </p:sp>
      <p:sp>
        <p:nvSpPr>
          <p:cNvPr id="10" name="Frame 9"/>
          <p:cNvSpPr/>
          <p:nvPr/>
        </p:nvSpPr>
        <p:spPr>
          <a:xfrm>
            <a:off x="304800" y="1417638"/>
            <a:ext cx="3935819" cy="3687762"/>
          </a:xfrm>
          <a:prstGeom prst="frame">
            <a:avLst>
              <a:gd name="adj1" fmla="val 79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4572000" y="2206216"/>
            <a:ext cx="4343400" cy="4459760"/>
          </a:xfrm>
          <a:prstGeom prst="frame">
            <a:avLst>
              <a:gd name="adj1" fmla="val 8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4405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Enquête d’</a:t>
            </a:r>
            <a:r>
              <a:rPr lang="fr-FR" dirty="0" err="1" smtClean="0"/>
              <a:t>eFinancialCareers</a:t>
            </a:r>
            <a:endParaRPr lang="fr-FR" dirty="0" smtClean="0"/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61% : structure de rémunération inchangée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78% : rémunérations supérieures ou </a:t>
            </a:r>
            <a:r>
              <a:rPr lang="fr-FR" dirty="0" smtClean="0">
                <a:solidFill>
                  <a:srgbClr val="464646"/>
                </a:solidFill>
              </a:rPr>
              <a:t>égales </a:t>
            </a:r>
            <a:r>
              <a:rPr lang="fr-FR" dirty="0" smtClean="0">
                <a:solidFill>
                  <a:srgbClr val="464646"/>
                </a:solidFill>
              </a:rPr>
              <a:t>à celles des années précédentes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57% : les changements ne pourront jamais décourager les prises de risque excessive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Bonus de l’année 2009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Plus de 10 millions de dollars de bonus pour onze banquiers à </a:t>
            </a:r>
            <a:r>
              <a:rPr lang="fr-FR" dirty="0" err="1" smtClean="0">
                <a:solidFill>
                  <a:srgbClr val="464646"/>
                </a:solidFill>
              </a:rPr>
              <a:t>Merril</a:t>
            </a:r>
            <a:r>
              <a:rPr lang="fr-FR" dirty="0" smtClean="0">
                <a:solidFill>
                  <a:srgbClr val="464646"/>
                </a:solidFill>
              </a:rPr>
              <a:t> Lynch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450 millions de dollars de bonus pour les traders de AIG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Goldman Sachs provisionne 17 milliards pour rémunérer ses équipes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RBS a offert deux « </a:t>
            </a:r>
            <a:r>
              <a:rPr lang="fr-FR" dirty="0" err="1" smtClean="0">
                <a:solidFill>
                  <a:srgbClr val="464646"/>
                </a:solidFill>
              </a:rPr>
              <a:t>welcome</a:t>
            </a:r>
            <a:r>
              <a:rPr lang="fr-FR" dirty="0" smtClean="0">
                <a:solidFill>
                  <a:srgbClr val="464646"/>
                </a:solidFill>
              </a:rPr>
              <a:t> bonus » d’une valeur de plus 12 millions d’euros à deux recrues 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16 millions d’euros « seulement » pour les 10 plus gros salaires de BNPP en 2009</a:t>
            </a:r>
          </a:p>
          <a:p>
            <a:pPr lvl="1"/>
            <a:r>
              <a:rPr lang="fr-FR" dirty="0" smtClean="0">
                <a:solidFill>
                  <a:srgbClr val="464646"/>
                </a:solidFill>
              </a:rPr>
              <a:t>1,85 milliard de dollars pour 300 salariés de </a:t>
            </a:r>
            <a:r>
              <a:rPr lang="fr-FR" dirty="0" err="1" smtClean="0">
                <a:solidFill>
                  <a:srgbClr val="464646"/>
                </a:solidFill>
              </a:rPr>
              <a:t>Credit</a:t>
            </a:r>
            <a:r>
              <a:rPr lang="fr-FR" dirty="0" smtClean="0">
                <a:solidFill>
                  <a:srgbClr val="464646"/>
                </a:solidFill>
              </a:rPr>
              <a:t> Suisse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rémunérations en banque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Le risque de déflation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/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/>
              <a:t>L</a:t>
            </a:r>
            <a:r>
              <a:rPr lang="fr-FR" dirty="0" smtClean="0"/>
              <a:t>a régulation du système financier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lvl="1"/>
            <a:endParaRPr lang="fr-FR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régulation du système financier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457200" y="1417639"/>
          <a:ext cx="8229600" cy="444976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462271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régulation du système financier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régulation du système financier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Merci pour votre attention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Définition d’un crédit « </a:t>
            </a:r>
            <a:r>
              <a:rPr lang="fr-FR" dirty="0" err="1" smtClean="0"/>
              <a:t>subprime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Crédit hypothécaire</a:t>
            </a:r>
          </a:p>
          <a:p>
            <a:pPr lvl="1"/>
            <a:r>
              <a:rPr lang="fr-FR" dirty="0" smtClean="0"/>
              <a:t>Gagé sur la propriété immobilière de l’emprunteur</a:t>
            </a:r>
          </a:p>
          <a:p>
            <a:pPr lvl="1"/>
            <a:r>
              <a:rPr lang="fr-FR" dirty="0" smtClean="0"/>
              <a:t>Taux d’emprunt variable et généralement indexé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Particularités des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fr-FR" dirty="0" smtClean="0"/>
              <a:t>Accordés à des emprunteurs peu solvables</a:t>
            </a:r>
          </a:p>
          <a:p>
            <a:pPr lvl="1"/>
            <a:r>
              <a:rPr lang="fr-FR" dirty="0" smtClean="0"/>
              <a:t>Taux d’intérêt fixe promotionnel pendant les premières années du prêt</a:t>
            </a:r>
          </a:p>
          <a:p>
            <a:pPr lvl="1"/>
            <a:r>
              <a:rPr lang="fr-FR" dirty="0" smtClean="0"/>
              <a:t>Financement de près de 100% des achats de propriété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Création à partir de montages financiers sophistiqués</a:t>
            </a:r>
          </a:p>
          <a:p>
            <a:pPr lvl="1"/>
            <a:r>
              <a:rPr lang="fr-FR" dirty="0" smtClean="0"/>
              <a:t>Surtout grâce à la titrisation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crise des </a:t>
            </a:r>
            <a:r>
              <a:rPr lang="fr-FR" dirty="0" err="1" smtClean="0"/>
              <a:t>subprimes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Naissance des crédits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fr-FR" dirty="0" smtClean="0"/>
              <a:t>La FED a baissé son taux directeur pour stimuler l’économie américaine – en 2003 ce taux était de seulement 1%</a:t>
            </a:r>
          </a:p>
          <a:p>
            <a:pPr lvl="1"/>
            <a:r>
              <a:rPr lang="fr-FR" dirty="0" smtClean="0"/>
              <a:t>Les banques ont cherché à créer des nouveaux produits à rendement plus élevé</a:t>
            </a:r>
          </a:p>
          <a:p>
            <a:pPr lvl="1"/>
            <a:r>
              <a:rPr lang="fr-FR" dirty="0" smtClean="0"/>
              <a:t>La titrisation devait permettre la diversification du risque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Conditions de marché favorables</a:t>
            </a:r>
          </a:p>
          <a:p>
            <a:pPr lvl="1"/>
            <a:r>
              <a:rPr lang="fr-FR" dirty="0" smtClean="0"/>
              <a:t>Forte croissance du marché de l’immobilier</a:t>
            </a:r>
          </a:p>
          <a:p>
            <a:pPr lvl="1"/>
            <a:r>
              <a:rPr lang="fr-FR" dirty="0" smtClean="0"/>
              <a:t>Faibles taux d’intérêts</a:t>
            </a:r>
          </a:p>
          <a:p>
            <a:pPr lvl="1"/>
            <a:r>
              <a:rPr lang="fr-FR" dirty="0" smtClean="0"/>
              <a:t>Les crédits </a:t>
            </a:r>
            <a:r>
              <a:rPr lang="fr-FR" dirty="0" err="1" smtClean="0"/>
              <a:t>subprimes</a:t>
            </a:r>
            <a:r>
              <a:rPr lang="fr-FR" dirty="0" smtClean="0"/>
              <a:t> étaient donc considérés comme sûrs et rentables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Croissance du marché des prêts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fr-FR" dirty="0" smtClean="0"/>
              <a:t>2002 –  $200 milliards</a:t>
            </a:r>
          </a:p>
          <a:p>
            <a:pPr lvl="1"/>
            <a:r>
              <a:rPr lang="fr-FR" dirty="0" smtClean="0"/>
              <a:t>2006 – $640 milliards (23% du total des crédits immobiliers émis)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crise des </a:t>
            </a:r>
            <a:r>
              <a:rPr lang="fr-FR" dirty="0" err="1" smtClean="0"/>
              <a:t>subprimes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Evénements déclenchant la crise des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fr-FR" dirty="0" smtClean="0"/>
              <a:t>Fin 2005 – le marché immobilier américain décélère et perd presque 20% de sa valeur</a:t>
            </a:r>
          </a:p>
          <a:p>
            <a:pPr lvl="1"/>
            <a:r>
              <a:rPr lang="fr-FR" dirty="0" smtClean="0"/>
              <a:t>2006 – la FED augmente ses taux, atteignant 5,25%</a:t>
            </a:r>
          </a:p>
          <a:p>
            <a:pPr lvl="1"/>
            <a:r>
              <a:rPr lang="fr-FR" dirty="0" smtClean="0"/>
              <a:t>2007 – 3 millions de foyers américains en situation de défaut de paiement</a:t>
            </a:r>
          </a:p>
          <a:p>
            <a:pPr lvl="1"/>
            <a:r>
              <a:rPr lang="fr-FR" dirty="0" smtClean="0"/>
              <a:t>2007 – le taux de </a:t>
            </a:r>
            <a:r>
              <a:rPr lang="fr-FR" dirty="0" err="1" smtClean="0"/>
              <a:t>non-remboursement</a:t>
            </a:r>
            <a:r>
              <a:rPr lang="fr-FR" dirty="0" smtClean="0"/>
              <a:t> sur les crédits </a:t>
            </a:r>
            <a:r>
              <a:rPr lang="fr-FR" dirty="0" err="1" smtClean="0"/>
              <a:t>subprimes</a:t>
            </a:r>
            <a:r>
              <a:rPr lang="fr-FR" dirty="0" smtClean="0"/>
              <a:t> s’élève à 15%</a:t>
            </a:r>
          </a:p>
          <a:p>
            <a:pPr lvl="1"/>
            <a:r>
              <a:rPr lang="fr-FR" dirty="0" smtClean="0"/>
              <a:t>2007 – chute progressive du prix de l’immobilier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Causes principales dans la crise des </a:t>
            </a:r>
            <a:r>
              <a:rPr lang="fr-FR" dirty="0" err="1" smtClean="0"/>
              <a:t>subprimes</a:t>
            </a:r>
            <a:endParaRPr lang="fr-FR" dirty="0" smtClean="0"/>
          </a:p>
          <a:p>
            <a:pPr lvl="1"/>
            <a:r>
              <a:rPr lang="fr-FR" dirty="0" smtClean="0"/>
              <a:t>Contrôle insuffisant de la solvabilité des emprunteurs</a:t>
            </a:r>
          </a:p>
          <a:p>
            <a:pPr lvl="1"/>
            <a:r>
              <a:rPr lang="fr-FR" dirty="0" smtClean="0"/>
              <a:t>Innovations financières peu transparentes</a:t>
            </a:r>
          </a:p>
          <a:p>
            <a:pPr lvl="1"/>
            <a:r>
              <a:rPr lang="fr-FR" dirty="0" smtClean="0"/>
              <a:t>Diffusion mondiale des crédits </a:t>
            </a:r>
            <a:r>
              <a:rPr lang="fr-FR" dirty="0" err="1" smtClean="0"/>
              <a:t>subprimes</a:t>
            </a:r>
            <a:r>
              <a:rPr lang="fr-FR" dirty="0" smtClean="0"/>
              <a:t> à travers la titrisation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crise des </a:t>
            </a:r>
            <a:r>
              <a:rPr lang="fr-FR" dirty="0" err="1" smtClean="0"/>
              <a:t>subprimes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Origines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crise des </a:t>
            </a:r>
            <a:r>
              <a:rPr lang="fr-FR" dirty="0" err="1" smtClean="0">
                <a:solidFill>
                  <a:schemeClr val="bg1">
                    <a:lumMod val="75000"/>
                  </a:schemeClr>
                </a:solidFill>
              </a:rPr>
              <a:t>subprimes</a:t>
            </a: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L</a:t>
            </a:r>
            <a:r>
              <a:rPr lang="fr-FR" dirty="0" smtClean="0"/>
              <a:t>e rôle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crise de confiance</a:t>
            </a:r>
          </a:p>
          <a:p>
            <a:pPr lvl="1"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impacts de la crise financière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 ralentissement de la croissance économique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La montée du chômage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risque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déflation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L’explosion des déficits budgétaires</a:t>
            </a:r>
          </a:p>
          <a:p>
            <a:pPr lvl="1"/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Trois exemples représentatifs: Islande, Espagne, Irlande</a:t>
            </a:r>
          </a:p>
          <a:p>
            <a:pPr>
              <a:buNone/>
            </a:pPr>
            <a:endParaRPr lang="fr-F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Les remèdes à la crise financière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ne réforme des agences de notation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es rémunérations en banque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a régulation du système financier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rôle des agences de notation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62400" cy="480060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Les agences de notation délivrent des notes:</a:t>
            </a:r>
          </a:p>
          <a:p>
            <a:pPr lvl="1"/>
            <a:r>
              <a:rPr lang="fr-FR" dirty="0" smtClean="0"/>
              <a:t>Soit sur un émetteur, soit sur une émission de titres</a:t>
            </a:r>
          </a:p>
          <a:p>
            <a:pPr lvl="1"/>
            <a:r>
              <a:rPr lang="fr-FR" dirty="0" smtClean="0"/>
              <a:t>Représentant la capacité de l’émetteur ou de l’émission de titres à faire face aux engagements financiers à terme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Principales agences de notation</a:t>
            </a:r>
          </a:p>
          <a:p>
            <a:pPr lvl="1"/>
            <a:r>
              <a:rPr lang="fr-FR" dirty="0" smtClean="0"/>
              <a:t>Moody’s</a:t>
            </a:r>
          </a:p>
          <a:p>
            <a:pPr lvl="1"/>
            <a:r>
              <a:rPr lang="fr-FR" dirty="0" smtClean="0"/>
              <a:t>Standard &amp; </a:t>
            </a:r>
            <a:r>
              <a:rPr lang="fr-FR" dirty="0" err="1" smtClean="0"/>
              <a:t>Poor’s</a:t>
            </a:r>
            <a:endParaRPr lang="fr-FR" dirty="0" smtClean="0"/>
          </a:p>
          <a:p>
            <a:pPr lvl="1"/>
            <a:r>
              <a:rPr lang="fr-FR" smtClean="0"/>
              <a:t>Fitch</a:t>
            </a:r>
            <a:endParaRPr lang="fr-FR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4724400" y="1408176"/>
            <a:ext cx="3958590" cy="480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Echelles de notation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2" descr="http://www.eco41.ch/attachments/Image/Images/Nota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828800"/>
            <a:ext cx="3649054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Existence de conflits d’intérêts</a:t>
            </a:r>
          </a:p>
          <a:p>
            <a:pPr lvl="1"/>
            <a:r>
              <a:rPr lang="fr-FR" dirty="0" smtClean="0"/>
              <a:t>Les créateurs de produits </a:t>
            </a:r>
            <a:r>
              <a:rPr lang="fr-FR" dirty="0" err="1" smtClean="0"/>
              <a:t>titrisés</a:t>
            </a:r>
            <a:r>
              <a:rPr lang="fr-FR" dirty="0" smtClean="0"/>
              <a:t> sont rapidement devenus d’importants clients</a:t>
            </a:r>
          </a:p>
          <a:p>
            <a:pPr lvl="1"/>
            <a:r>
              <a:rPr lang="fr-FR" dirty="0" smtClean="0"/>
              <a:t>La notation de produits structurés composés d’emprunts immobiliers représentait presque 50% du chiffre d’affaires des agences</a:t>
            </a:r>
          </a:p>
          <a:p>
            <a:pPr lvl="1"/>
            <a:r>
              <a:rPr lang="fr-FR" dirty="0" smtClean="0"/>
              <a:t>La détermination du score se basait sur les données communiquées par les créateurs de ces produits financiers</a:t>
            </a:r>
          </a:p>
          <a:p>
            <a:pPr lvl="1"/>
            <a:r>
              <a:rPr lang="fr-FR" dirty="0" smtClean="0"/>
              <a:t>Les agences de notation étaient aussi conseillères dans les opérations en cours de montage, participant à la constitution des produits structurés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Mauvaise évaluation des risques</a:t>
            </a:r>
          </a:p>
          <a:p>
            <a:pPr lvl="1"/>
            <a:r>
              <a:rPr lang="fr-FR" dirty="0" smtClean="0"/>
              <a:t>Les modèles d’évaluation n’étaient pas à jour et s’appuyaient sur des données passées</a:t>
            </a:r>
          </a:p>
          <a:p>
            <a:pPr lvl="1"/>
            <a:r>
              <a:rPr lang="fr-FR" dirty="0" smtClean="0"/>
              <a:t>Peu d’information de qualité disponible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rôle des agences de notation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36119" y="6225381"/>
            <a:ext cx="2350681" cy="365125"/>
          </a:xfrm>
        </p:spPr>
        <p:txBody>
          <a:bodyPr/>
          <a:lstStyle/>
          <a:p>
            <a:r>
              <a:rPr lang="en-US" sz="1200" smtClean="0">
                <a:solidFill>
                  <a:schemeClr val="tx2"/>
                </a:solidFill>
              </a:rPr>
              <a:t>Management bancaire </a:t>
            </a: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tx1"/>
          </a:solidFill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428</TotalTime>
  <Words>2424</Words>
  <Application>Microsoft Office PowerPoint</Application>
  <PresentationFormat>On-screen Show (4:3)</PresentationFormat>
  <Paragraphs>470</Paragraphs>
  <Slides>36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Crise financière: causes et remèdes</vt:lpstr>
      <vt:lpstr>Plan</vt:lpstr>
      <vt:lpstr>Slide 2</vt:lpstr>
      <vt:lpstr>La crise des subprimes</vt:lpstr>
      <vt:lpstr>La crise des subprimes</vt:lpstr>
      <vt:lpstr>La crise des subprimes</vt:lpstr>
      <vt:lpstr>Slide 6</vt:lpstr>
      <vt:lpstr>Le rôle des agences de notation</vt:lpstr>
      <vt:lpstr>Le rôle des agences de notation</vt:lpstr>
      <vt:lpstr>Le rôle des agences de notation</vt:lpstr>
      <vt:lpstr>Slide 10</vt:lpstr>
      <vt:lpstr>La crise de confiance ou de liquidité </vt:lpstr>
      <vt:lpstr>Slide 12</vt:lpstr>
      <vt:lpstr>Le ralentissement de la croissance économique</vt:lpstr>
      <vt:lpstr>Slide 14</vt:lpstr>
      <vt:lpstr>La montée du taux de chômage</vt:lpstr>
      <vt:lpstr>Slide 16</vt:lpstr>
      <vt:lpstr>Le risque de déflation</vt:lpstr>
      <vt:lpstr>Slide 18</vt:lpstr>
      <vt:lpstr>L’explosion des déficits budgétaires</vt:lpstr>
      <vt:lpstr>Slide 20</vt:lpstr>
      <vt:lpstr>Trois exemples représentatifs: Islande, Espagne, Irlande</vt:lpstr>
      <vt:lpstr>Slide 22</vt:lpstr>
      <vt:lpstr>Slide 23</vt:lpstr>
      <vt:lpstr>Slide 24</vt:lpstr>
      <vt:lpstr>La réforme des agences de notation</vt:lpstr>
      <vt:lpstr>La réforme des agences de notation</vt:lpstr>
      <vt:lpstr>Slide 27</vt:lpstr>
      <vt:lpstr>Les rémunérations en banque</vt:lpstr>
      <vt:lpstr>Les rémunérations en banque</vt:lpstr>
      <vt:lpstr>Les rémunérations en banque</vt:lpstr>
      <vt:lpstr>Slide 31</vt:lpstr>
      <vt:lpstr>La régulation du système financier</vt:lpstr>
      <vt:lpstr>La régulation du système financier</vt:lpstr>
      <vt:lpstr>La régulation du système financier</vt:lpstr>
      <vt:lpstr>Merci pour votre attention</vt:lpstr>
    </vt:vector>
  </TitlesOfParts>
  <Company>ESSEC Busiess School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Crise financière: causes et remèdes</dc:title>
  <dc:creator>Meryem Bourbaa</dc:creator>
  <cp:lastModifiedBy>Meryem Bourbaa</cp:lastModifiedBy>
  <cp:revision>19</cp:revision>
  <cp:lastPrinted>2009-12-06T18:34:45Z</cp:lastPrinted>
  <dcterms:created xsi:type="dcterms:W3CDTF">2009-12-06T18:03:55Z</dcterms:created>
  <dcterms:modified xsi:type="dcterms:W3CDTF">2009-12-06T18:41:00Z</dcterms:modified>
</cp:coreProperties>
</file>